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handoutMasterIdLst>
    <p:handoutMasterId r:id="rId24"/>
  </p:handoutMasterIdLst>
  <p:sldIdLst>
    <p:sldId id="258" r:id="rId2"/>
    <p:sldId id="257" r:id="rId3"/>
    <p:sldId id="343" r:id="rId4"/>
    <p:sldId id="344" r:id="rId5"/>
    <p:sldId id="313" r:id="rId6"/>
    <p:sldId id="345" r:id="rId7"/>
    <p:sldId id="346" r:id="rId8"/>
    <p:sldId id="347" r:id="rId9"/>
    <p:sldId id="320" r:id="rId10"/>
    <p:sldId id="340" r:id="rId11"/>
    <p:sldId id="341" r:id="rId12"/>
    <p:sldId id="342" r:id="rId13"/>
    <p:sldId id="319" r:id="rId14"/>
    <p:sldId id="314" r:id="rId15"/>
    <p:sldId id="315" r:id="rId16"/>
    <p:sldId id="317" r:id="rId17"/>
    <p:sldId id="321" r:id="rId18"/>
    <p:sldId id="332" r:id="rId19"/>
    <p:sldId id="316" r:id="rId20"/>
    <p:sldId id="318" r:id="rId21"/>
    <p:sldId id="322" r:id="rId22"/>
    <p:sldId id="338" r:id="rId23"/>
  </p:sldIdLst>
  <p:sldSz cx="9144000" cy="6858000" type="screen4x3"/>
  <p:notesSz cx="9236075" cy="6950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p:cViewPr varScale="1">
        <p:scale>
          <a:sx n="109" d="100"/>
          <a:sy n="109" d="100"/>
        </p:scale>
        <p:origin x="1710"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47504"/>
          </a:xfrm>
          <a:prstGeom prst="rect">
            <a:avLst/>
          </a:prstGeom>
        </p:spPr>
        <p:txBody>
          <a:bodyPr vert="horz" lIns="92487" tIns="46244" rIns="92487" bIns="46244" rtlCol="0"/>
          <a:lstStyle>
            <a:lvl1pPr algn="l">
              <a:defRPr sz="1200"/>
            </a:lvl1pPr>
          </a:lstStyle>
          <a:p>
            <a:endParaRPr lang="en-US"/>
          </a:p>
        </p:txBody>
      </p:sp>
      <p:sp>
        <p:nvSpPr>
          <p:cNvPr id="3" name="Date Placeholder 2"/>
          <p:cNvSpPr>
            <a:spLocks noGrp="1"/>
          </p:cNvSpPr>
          <p:nvPr>
            <p:ph type="dt" sz="quarter" idx="1"/>
          </p:nvPr>
        </p:nvSpPr>
        <p:spPr>
          <a:xfrm>
            <a:off x="5231639" y="0"/>
            <a:ext cx="4002299" cy="347504"/>
          </a:xfrm>
          <a:prstGeom prst="rect">
            <a:avLst/>
          </a:prstGeom>
        </p:spPr>
        <p:txBody>
          <a:bodyPr vert="horz" lIns="92487" tIns="46244" rIns="92487" bIns="46244" rtlCol="0"/>
          <a:lstStyle>
            <a:lvl1pPr algn="r">
              <a:defRPr sz="1200"/>
            </a:lvl1pPr>
          </a:lstStyle>
          <a:p>
            <a:fld id="{9ADF1E09-AF49-4306-B296-E0082764C7C6}" type="datetimeFigureOut">
              <a:rPr lang="en-US" smtClean="0"/>
              <a:pPr/>
              <a:t>10/16/2019</a:t>
            </a:fld>
            <a:endParaRPr lang="en-US"/>
          </a:p>
        </p:txBody>
      </p:sp>
      <p:sp>
        <p:nvSpPr>
          <p:cNvPr id="4" name="Footer Placeholder 3"/>
          <p:cNvSpPr>
            <a:spLocks noGrp="1"/>
          </p:cNvSpPr>
          <p:nvPr>
            <p:ph type="ftr" sz="quarter" idx="2"/>
          </p:nvPr>
        </p:nvSpPr>
        <p:spPr>
          <a:xfrm>
            <a:off x="0" y="6601366"/>
            <a:ext cx="4002299" cy="347504"/>
          </a:xfrm>
          <a:prstGeom prst="rect">
            <a:avLst/>
          </a:prstGeom>
        </p:spPr>
        <p:txBody>
          <a:bodyPr vert="horz" lIns="92487" tIns="46244" rIns="92487" bIns="46244" rtlCol="0" anchor="b"/>
          <a:lstStyle>
            <a:lvl1pPr algn="l">
              <a:defRPr sz="1200"/>
            </a:lvl1pPr>
          </a:lstStyle>
          <a:p>
            <a:endParaRPr lang="en-US"/>
          </a:p>
        </p:txBody>
      </p:sp>
      <p:sp>
        <p:nvSpPr>
          <p:cNvPr id="5" name="Slide Number Placeholder 4"/>
          <p:cNvSpPr>
            <a:spLocks noGrp="1"/>
          </p:cNvSpPr>
          <p:nvPr>
            <p:ph type="sldNum" sz="quarter" idx="3"/>
          </p:nvPr>
        </p:nvSpPr>
        <p:spPr>
          <a:xfrm>
            <a:off x="5231639" y="6601366"/>
            <a:ext cx="4002299" cy="347504"/>
          </a:xfrm>
          <a:prstGeom prst="rect">
            <a:avLst/>
          </a:prstGeom>
        </p:spPr>
        <p:txBody>
          <a:bodyPr vert="horz" lIns="92487" tIns="46244" rIns="92487" bIns="46244" rtlCol="0" anchor="b"/>
          <a:lstStyle>
            <a:lvl1pPr algn="r">
              <a:defRPr sz="1200"/>
            </a:lvl1pPr>
          </a:lstStyle>
          <a:p>
            <a:fld id="{0EC5F2C3-78E4-481E-B601-6CFCC213027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32C05874-A8E7-43F5-A71B-E2CB84F105C8}" type="datetimeFigureOut">
              <a:rPr lang="en-US" smtClean="0"/>
              <a:pPr/>
              <a:t>10/16/2019</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CA0A24D1-8E55-4105-82F8-98840BE83C73}"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2C05874-A8E7-43F5-A71B-E2CB84F105C8}" type="datetimeFigureOut">
              <a:rPr lang="en-US" smtClean="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0A24D1-8E55-4105-82F8-98840BE83C7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2C05874-A8E7-43F5-A71B-E2CB84F105C8}" type="datetimeFigureOut">
              <a:rPr lang="en-US" smtClean="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0A24D1-8E55-4105-82F8-98840BE83C7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2C05874-A8E7-43F5-A71B-E2CB84F105C8}" type="datetimeFigureOut">
              <a:rPr lang="en-US" smtClean="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0A24D1-8E55-4105-82F8-98840BE83C7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2C05874-A8E7-43F5-A71B-E2CB84F105C8}" type="datetimeFigureOut">
              <a:rPr lang="en-US" smtClean="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0A24D1-8E55-4105-82F8-98840BE83C73}"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2C05874-A8E7-43F5-A71B-E2CB84F105C8}" type="datetimeFigureOut">
              <a:rPr lang="en-US" smtClean="0"/>
              <a:pPr/>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0A24D1-8E55-4105-82F8-98840BE83C7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2C05874-A8E7-43F5-A71B-E2CB84F105C8}" type="datetimeFigureOut">
              <a:rPr lang="en-US" smtClean="0"/>
              <a:pPr/>
              <a:t>10/16/2019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0A24D1-8E55-4105-82F8-98840BE83C7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32C05874-A8E7-43F5-A71B-E2CB84F105C8}" type="datetimeFigureOut">
              <a:rPr lang="en-US" smtClean="0"/>
              <a:pPr/>
              <a:t>10/16/2019</a:t>
            </a:fld>
            <a:endParaRPr lang="en-US" dirty="0"/>
          </a:p>
        </p:txBody>
      </p:sp>
      <p:sp>
        <p:nvSpPr>
          <p:cNvPr id="8" name="Slide Number Placeholder 7"/>
          <p:cNvSpPr>
            <a:spLocks noGrp="1"/>
          </p:cNvSpPr>
          <p:nvPr>
            <p:ph type="sldNum" sz="quarter" idx="11"/>
          </p:nvPr>
        </p:nvSpPr>
        <p:spPr/>
        <p:txBody>
          <a:bodyPr/>
          <a:lstStyle/>
          <a:p>
            <a:fld id="{CA0A24D1-8E55-4105-82F8-98840BE83C73}"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C05874-A8E7-43F5-A71B-E2CB84F105C8}" type="datetimeFigureOut">
              <a:rPr lang="en-US" smtClean="0"/>
              <a:pPr/>
              <a:t>10/16/2019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0A24D1-8E55-4105-82F8-98840BE83C7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2C05874-A8E7-43F5-A71B-E2CB84F105C8}" type="datetimeFigureOut">
              <a:rPr lang="en-US" smtClean="0"/>
              <a:pPr/>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156448" y="6422064"/>
            <a:ext cx="762000" cy="365125"/>
          </a:xfrm>
        </p:spPr>
        <p:txBody>
          <a:bodyPr/>
          <a:lstStyle/>
          <a:p>
            <a:fld id="{CA0A24D1-8E55-4105-82F8-98840BE83C7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32C05874-A8E7-43F5-A71B-E2CB84F105C8}" type="datetimeFigureOut">
              <a:rPr lang="en-US" smtClean="0"/>
              <a:pPr/>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0A24D1-8E55-4105-82F8-98840BE83C7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2C05874-A8E7-43F5-A71B-E2CB84F105C8}" type="datetimeFigureOut">
              <a:rPr lang="en-US" smtClean="0"/>
              <a:pPr/>
              <a:t>10/16/2019</a:t>
            </a:fld>
            <a:endParaRPr lang="en-US" dirty="0"/>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dirty="0"/>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CA0A24D1-8E55-4105-82F8-98840BE83C7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304800"/>
            <a:ext cx="7851648" cy="914400"/>
          </a:xfrm>
          <a:solidFill>
            <a:schemeClr val="bg1">
              <a:lumMod val="75000"/>
              <a:lumOff val="25000"/>
            </a:schemeClr>
          </a:solidFill>
          <a:ln>
            <a:solidFill>
              <a:schemeClr val="accent1">
                <a:lumMod val="75000"/>
              </a:schemeClr>
            </a:solidFill>
          </a:ln>
        </p:spPr>
        <p:txBody>
          <a:bodyPr>
            <a:noAutofit/>
          </a:bodyPr>
          <a:lstStyle/>
          <a:p>
            <a:pPr algn="ctr"/>
            <a:r>
              <a:rPr lang="en-US" sz="48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City of Ottumwa</a:t>
            </a:r>
            <a:endParaRPr lang="en-US" sz="48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Subtitle 4"/>
          <p:cNvSpPr>
            <a:spLocks noGrp="1"/>
          </p:cNvSpPr>
          <p:nvPr>
            <p:ph type="subTitle" idx="1"/>
          </p:nvPr>
        </p:nvSpPr>
        <p:spPr>
          <a:xfrm>
            <a:off x="762000" y="1219200"/>
            <a:ext cx="7467600" cy="1143000"/>
          </a:xfrm>
        </p:spPr>
        <p:txBody>
          <a:bodyPr>
            <a:noAutofit/>
          </a:bodyPr>
          <a:lstStyle/>
          <a:p>
            <a:pPr algn="ctr"/>
            <a:r>
              <a:rPr lang="en-US" sz="3200" i="1" dirty="0" smtClean="0">
                <a:latin typeface="Times New Roman" pitchFamily="18" charset="0"/>
                <a:cs typeface="Times New Roman" pitchFamily="18" charset="0"/>
              </a:rPr>
              <a:t>Presentation on:</a:t>
            </a:r>
          </a:p>
          <a:p>
            <a:pPr algn="ctr"/>
            <a:r>
              <a:rPr lang="en-US" sz="4000" b="1" u="sng" dirty="0" smtClean="0">
                <a:solidFill>
                  <a:srgbClr val="990000"/>
                </a:solidFill>
                <a:effectLst>
                  <a:outerShdw blurRad="38100" dist="38100" dir="2700000" algn="tl">
                    <a:srgbClr val="000000">
                      <a:alpha val="43137"/>
                    </a:srgbClr>
                  </a:outerShdw>
                </a:effectLst>
                <a:latin typeface="Times New Roman" pitchFamily="18" charset="0"/>
                <a:cs typeface="Times New Roman" pitchFamily="18" charset="0"/>
              </a:rPr>
              <a:t>Street Reconstruction</a:t>
            </a:r>
          </a:p>
        </p:txBody>
      </p:sp>
      <p:sp>
        <p:nvSpPr>
          <p:cNvPr id="7" name="TextBox 6"/>
          <p:cNvSpPr txBox="1"/>
          <p:nvPr/>
        </p:nvSpPr>
        <p:spPr>
          <a:xfrm>
            <a:off x="2743200" y="2286000"/>
            <a:ext cx="3555782" cy="461665"/>
          </a:xfrm>
          <a:prstGeom prst="rect">
            <a:avLst/>
          </a:prstGeom>
          <a:noFill/>
        </p:spPr>
        <p:txBody>
          <a:bodyPr wrap="none" rtlCol="0">
            <a:spAutoFit/>
          </a:bodyPr>
          <a:lstStyle/>
          <a:p>
            <a:r>
              <a:rPr lang="en-US" sz="2400" i="1" dirty="0" smtClean="0"/>
              <a:t>Street Selection Process</a:t>
            </a:r>
            <a:endParaRPr lang="en-US" sz="2400" i="1" dirty="0"/>
          </a:p>
        </p:txBody>
      </p:sp>
      <p:pic>
        <p:nvPicPr>
          <p:cNvPr id="10" name="Picture 9" descr="Paver.jpg"/>
          <p:cNvPicPr>
            <a:picLocks noChangeAspect="1"/>
          </p:cNvPicPr>
          <p:nvPr/>
        </p:nvPicPr>
        <p:blipFill>
          <a:blip r:embed="rId2" cstate="print"/>
          <a:stretch>
            <a:fillRect/>
          </a:stretch>
        </p:blipFill>
        <p:spPr>
          <a:xfrm>
            <a:off x="152400" y="3124200"/>
            <a:ext cx="8839200" cy="362453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457200"/>
            <a:ext cx="8001000" cy="5909310"/>
          </a:xfrm>
          <a:prstGeom prst="rect">
            <a:avLst/>
          </a:prstGeom>
          <a:noFill/>
        </p:spPr>
        <p:txBody>
          <a:bodyPr wrap="square" rtlCol="0">
            <a:spAutoFit/>
          </a:bodyPr>
          <a:lstStyle/>
          <a:p>
            <a:r>
              <a:rPr lang="en-US" dirty="0" smtClean="0">
                <a:latin typeface="Times New Roman" pitchFamily="18" charset="0"/>
                <a:cs typeface="Times New Roman" pitchFamily="18" charset="0"/>
              </a:rPr>
              <a:t>6.) Traffic Type</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Pedestrian</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Trails</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Auto</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Heavy truck</a:t>
            </a:r>
          </a:p>
          <a:p>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7.) Existing Street surface condition</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Type of Surface (PCC/HMA)</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Traffic Volumes (may determine types of funding available)</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Standard Traffic counts</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Truck Counts</a:t>
            </a:r>
          </a:p>
          <a:p>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8.) Type of Structure</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Urban Sections</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Rural Sections</a:t>
            </a:r>
          </a:p>
          <a:p>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9.) Change of Use</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Development Driven</a:t>
            </a:r>
          </a:p>
          <a:p>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10.) Emergency repair</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Utility failures (water mains/sewer mains)</a:t>
            </a:r>
          </a:p>
        </p:txBody>
      </p:sp>
    </p:spTree>
    <p:extLst>
      <p:ext uri="{BB962C8B-B14F-4D97-AF65-F5344CB8AC3E}">
        <p14:creationId xmlns:p14="http://schemas.microsoft.com/office/powerpoint/2010/main" val="2640637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latin typeface="Times New Roman" pitchFamily="18" charset="0"/>
                <a:cs typeface="Times New Roman" pitchFamily="18" charset="0"/>
              </a:rPr>
              <a:t>Past Street Work</a:t>
            </a:r>
            <a:endParaRPr lang="en-US" dirty="0"/>
          </a:p>
        </p:txBody>
      </p:sp>
      <p:sp>
        <p:nvSpPr>
          <p:cNvPr id="5" name="TextBox 4"/>
          <p:cNvSpPr txBox="1"/>
          <p:nvPr/>
        </p:nvSpPr>
        <p:spPr>
          <a:xfrm>
            <a:off x="80554" y="2278440"/>
            <a:ext cx="4495800" cy="1569660"/>
          </a:xfrm>
          <a:prstGeom prst="rect">
            <a:avLst/>
          </a:prstGeom>
          <a:noFill/>
        </p:spPr>
        <p:txBody>
          <a:bodyPr wrap="square" rtlCol="0">
            <a:spAutoFit/>
          </a:bodyPr>
          <a:lstStyle/>
          <a:p>
            <a:r>
              <a:rPr lang="en-US" sz="1600" b="1" u="sng" dirty="0" smtClean="0">
                <a:latin typeface="Times New Roman" pitchFamily="18" charset="0"/>
                <a:cs typeface="Times New Roman" pitchFamily="18" charset="0"/>
              </a:rPr>
              <a:t>TOTAL STREET RESURFACING PROJECTS FROM 2014 TO 2018 (5 YEARS)</a:t>
            </a:r>
          </a:p>
          <a:p>
            <a:endParaRPr lang="en-US" sz="1600" b="1" u="sng"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- 23.1 lane miles of street have been reconstructed or resurfaced through contracted projects at a cost of over $15.6 million.</a:t>
            </a:r>
          </a:p>
        </p:txBody>
      </p:sp>
      <p:sp>
        <p:nvSpPr>
          <p:cNvPr id="4" name="TextBox 3"/>
          <p:cNvSpPr txBox="1"/>
          <p:nvPr/>
        </p:nvSpPr>
        <p:spPr>
          <a:xfrm>
            <a:off x="838013" y="690265"/>
            <a:ext cx="2970685" cy="461665"/>
          </a:xfrm>
          <a:prstGeom prst="rect">
            <a:avLst/>
          </a:prstGeom>
          <a:noFill/>
        </p:spPr>
        <p:txBody>
          <a:bodyPr wrap="none" rtlCol="0">
            <a:spAutoFit/>
          </a:bodyPr>
          <a:lstStyle/>
          <a:p>
            <a:r>
              <a:rPr lang="en-US" sz="24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2014 to 2018 (5 years)</a:t>
            </a:r>
            <a:endParaRPr lang="en-US" sz="24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6471" y="0"/>
            <a:ext cx="4437529" cy="6858000"/>
          </a:xfrm>
          <a:prstGeom prst="rect">
            <a:avLst/>
          </a:prstGeom>
        </p:spPr>
      </p:pic>
    </p:spTree>
    <p:extLst>
      <p:ext uri="{BB962C8B-B14F-4D97-AF65-F5344CB8AC3E}">
        <p14:creationId xmlns:p14="http://schemas.microsoft.com/office/powerpoint/2010/main" val="3224165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latin typeface="Times New Roman" pitchFamily="18" charset="0"/>
                <a:cs typeface="Times New Roman" pitchFamily="18" charset="0"/>
              </a:rPr>
              <a:t>Past Street Work</a:t>
            </a:r>
            <a:endParaRPr lang="en-US" dirty="0"/>
          </a:p>
        </p:txBody>
      </p:sp>
      <p:sp>
        <p:nvSpPr>
          <p:cNvPr id="5" name="TextBox 4"/>
          <p:cNvSpPr txBox="1"/>
          <p:nvPr/>
        </p:nvSpPr>
        <p:spPr>
          <a:xfrm>
            <a:off x="80554" y="2278440"/>
            <a:ext cx="4495800" cy="1569660"/>
          </a:xfrm>
          <a:prstGeom prst="rect">
            <a:avLst/>
          </a:prstGeom>
          <a:noFill/>
        </p:spPr>
        <p:txBody>
          <a:bodyPr wrap="square" rtlCol="0">
            <a:spAutoFit/>
          </a:bodyPr>
          <a:lstStyle/>
          <a:p>
            <a:r>
              <a:rPr lang="en-US" sz="1600" b="1" u="sng" dirty="0" smtClean="0">
                <a:latin typeface="Times New Roman" pitchFamily="18" charset="0"/>
                <a:cs typeface="Times New Roman" pitchFamily="18" charset="0"/>
              </a:rPr>
              <a:t>TOTAL STREET RESURFACING PROJECTS FROM 2009 TO 2018 (10 YEARS)</a:t>
            </a:r>
          </a:p>
          <a:p>
            <a:endParaRPr lang="en-US" sz="1600" b="1" u="sng"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- 59.2 lane miles of street have been reconstructed or resurfaced through contracted projects at a cost of over $28.1 million.</a:t>
            </a:r>
          </a:p>
        </p:txBody>
      </p:sp>
      <p:sp>
        <p:nvSpPr>
          <p:cNvPr id="4" name="TextBox 3"/>
          <p:cNvSpPr txBox="1"/>
          <p:nvPr/>
        </p:nvSpPr>
        <p:spPr>
          <a:xfrm>
            <a:off x="838013" y="690265"/>
            <a:ext cx="3124573" cy="461665"/>
          </a:xfrm>
          <a:prstGeom prst="rect">
            <a:avLst/>
          </a:prstGeom>
          <a:noFill/>
        </p:spPr>
        <p:txBody>
          <a:bodyPr wrap="none" rtlCol="0">
            <a:spAutoFit/>
          </a:bodyPr>
          <a:lstStyle/>
          <a:p>
            <a:r>
              <a:rPr lang="en-US" sz="24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2009 to 2018 (10 years)</a:t>
            </a:r>
            <a:endParaRPr lang="en-US" sz="24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6471" y="0"/>
            <a:ext cx="4437529" cy="6858000"/>
          </a:xfrm>
          <a:prstGeom prst="rect">
            <a:avLst/>
          </a:prstGeom>
        </p:spPr>
      </p:pic>
    </p:spTree>
    <p:extLst>
      <p:ext uri="{BB962C8B-B14F-4D97-AF65-F5344CB8AC3E}">
        <p14:creationId xmlns:p14="http://schemas.microsoft.com/office/powerpoint/2010/main" val="1943857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latin typeface="Times New Roman" pitchFamily="18" charset="0"/>
                <a:cs typeface="Times New Roman" pitchFamily="18" charset="0"/>
              </a:rPr>
              <a:t>Past Street Work</a:t>
            </a:r>
            <a:endParaRPr lang="en-US" dirty="0"/>
          </a:p>
        </p:txBody>
      </p:sp>
      <p:sp>
        <p:nvSpPr>
          <p:cNvPr id="5" name="TextBox 4"/>
          <p:cNvSpPr txBox="1"/>
          <p:nvPr/>
        </p:nvSpPr>
        <p:spPr>
          <a:xfrm>
            <a:off x="76200" y="1524000"/>
            <a:ext cx="4495800" cy="2308324"/>
          </a:xfrm>
          <a:prstGeom prst="rect">
            <a:avLst/>
          </a:prstGeom>
          <a:noFill/>
        </p:spPr>
        <p:txBody>
          <a:bodyPr wrap="square" rtlCol="0">
            <a:spAutoFit/>
          </a:bodyPr>
          <a:lstStyle/>
          <a:p>
            <a:r>
              <a:rPr lang="en-US" sz="1600" b="1" u="sng" dirty="0" smtClean="0">
                <a:latin typeface="Times New Roman" pitchFamily="18" charset="0"/>
                <a:cs typeface="Times New Roman" pitchFamily="18" charset="0"/>
              </a:rPr>
              <a:t>CONTRACTED PROJECTS</a:t>
            </a:r>
          </a:p>
          <a:p>
            <a:r>
              <a:rPr lang="en-US" sz="1600" dirty="0" smtClean="0">
                <a:latin typeface="Times New Roman" pitchFamily="18" charset="0"/>
                <a:cs typeface="Times New Roman" pitchFamily="18" charset="0"/>
              </a:rPr>
              <a:t>- 116.3 lane miles of street have been reconstructed or resurfaced through contracted projects at a cost of over $41 million.</a:t>
            </a:r>
          </a:p>
          <a:p>
            <a:endParaRPr lang="en-US" sz="1600" dirty="0" smtClean="0">
              <a:latin typeface="Times New Roman" pitchFamily="18" charset="0"/>
              <a:cs typeface="Times New Roman" pitchFamily="18" charset="0"/>
            </a:endParaRPr>
          </a:p>
          <a:p>
            <a:r>
              <a:rPr lang="en-US" sz="1600" b="1" u="sng" dirty="0" smtClean="0">
                <a:latin typeface="Times New Roman" pitchFamily="18" charset="0"/>
                <a:cs typeface="Times New Roman" pitchFamily="18" charset="0"/>
              </a:rPr>
              <a:t>IN HOUSE PROJECTS</a:t>
            </a:r>
          </a:p>
          <a:p>
            <a:r>
              <a:rPr lang="en-US" sz="1600" dirty="0" smtClean="0">
                <a:latin typeface="Times New Roman" pitchFamily="18" charset="0"/>
                <a:cs typeface="Times New Roman" pitchFamily="18" charset="0"/>
              </a:rPr>
              <a:t>- 52.4 lane miles of streets have been reconstructed or resurfaced through In-House projects at a cost of over $6 Million.</a:t>
            </a:r>
          </a:p>
        </p:txBody>
      </p:sp>
      <p:sp>
        <p:nvSpPr>
          <p:cNvPr id="4" name="TextBox 3"/>
          <p:cNvSpPr txBox="1"/>
          <p:nvPr/>
        </p:nvSpPr>
        <p:spPr>
          <a:xfrm>
            <a:off x="838013" y="690265"/>
            <a:ext cx="3124573" cy="461665"/>
          </a:xfrm>
          <a:prstGeom prst="rect">
            <a:avLst/>
          </a:prstGeom>
          <a:noFill/>
        </p:spPr>
        <p:txBody>
          <a:bodyPr wrap="none" rtlCol="0">
            <a:spAutoFit/>
          </a:bodyPr>
          <a:lstStyle/>
          <a:p>
            <a:r>
              <a:rPr lang="en-US" sz="24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1995 to 2018 (24 years)</a:t>
            </a:r>
            <a:endParaRPr lang="en-US" sz="24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Box 8"/>
          <p:cNvSpPr txBox="1"/>
          <p:nvPr/>
        </p:nvSpPr>
        <p:spPr>
          <a:xfrm>
            <a:off x="152400" y="4114800"/>
            <a:ext cx="4495800" cy="1015663"/>
          </a:xfrm>
          <a:prstGeom prst="rect">
            <a:avLst/>
          </a:prstGeom>
          <a:noFill/>
        </p:spPr>
        <p:txBody>
          <a:bodyPr wrap="square" rtlCol="0">
            <a:spAutoFit/>
          </a:bodyPr>
          <a:lstStyle/>
          <a:p>
            <a:r>
              <a:rPr lang="en-US" sz="2000" b="1" u="sng" dirty="0" smtClean="0">
                <a:latin typeface="Times New Roman" pitchFamily="18" charset="0"/>
                <a:cs typeface="Times New Roman" pitchFamily="18" charset="0"/>
              </a:rPr>
              <a:t>TOTALS (1995 to 2018)</a:t>
            </a:r>
          </a:p>
          <a:p>
            <a:r>
              <a:rPr lang="en-US" sz="2000" b="1" dirty="0" smtClean="0">
                <a:latin typeface="Times New Roman" pitchFamily="18" charset="0"/>
                <a:cs typeface="Times New Roman" pitchFamily="18" charset="0"/>
              </a:rPr>
              <a:t>= 168.7 lane miles</a:t>
            </a:r>
          </a:p>
          <a:p>
            <a:r>
              <a:rPr lang="en-US" sz="2000" b="1" dirty="0" smtClean="0">
                <a:latin typeface="Times New Roman" pitchFamily="18" charset="0"/>
                <a:cs typeface="Times New Roman" pitchFamily="18" charset="0"/>
              </a:rPr>
              <a:t>= $47 million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6471" y="-21771"/>
            <a:ext cx="4437529"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normAutofit/>
          </a:bodyPr>
          <a:lstStyle/>
          <a:p>
            <a:r>
              <a:rPr lang="en-US" dirty="0" smtClean="0">
                <a:latin typeface="Times New Roman" pitchFamily="18" charset="0"/>
                <a:cs typeface="Times New Roman" pitchFamily="18" charset="0"/>
              </a:rPr>
              <a:t>Street Reconstruction/Resurfacing</a:t>
            </a:r>
            <a:endParaRPr lang="en-US" dirty="0"/>
          </a:p>
        </p:txBody>
      </p:sp>
      <p:sp>
        <p:nvSpPr>
          <p:cNvPr id="5" name="TextBox 4"/>
          <p:cNvSpPr txBox="1"/>
          <p:nvPr/>
        </p:nvSpPr>
        <p:spPr>
          <a:xfrm>
            <a:off x="533400" y="1371600"/>
            <a:ext cx="8001000" cy="2308324"/>
          </a:xfrm>
          <a:prstGeom prst="rect">
            <a:avLst/>
          </a:prstGeom>
          <a:noFill/>
        </p:spPr>
        <p:txBody>
          <a:bodyPr wrap="square" rtlCol="0">
            <a:spAutoFit/>
          </a:bodyPr>
          <a:lstStyle/>
          <a:p>
            <a:r>
              <a:rPr lang="en-US" dirty="0" smtClean="0">
                <a:latin typeface="Times New Roman" pitchFamily="18" charset="0"/>
                <a:cs typeface="Times New Roman" pitchFamily="18" charset="0"/>
              </a:rPr>
              <a:t>On an annual basis, the City of Ottumwa manages various Street Reconstruction and Resurfacing Projects. Project types include:</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a:t>
            </a:r>
            <a:r>
              <a:rPr lang="en-US"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1.) Full Width, Full Depth PCC Reconstruction Projects</a:t>
            </a:r>
          </a:p>
          <a:p>
            <a:r>
              <a:rPr lang="en-US"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p>
          <a:p>
            <a:r>
              <a:rPr lang="en-US"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2.) Hot Mix Asphalt Overlay projects</a:t>
            </a:r>
          </a:p>
          <a:p>
            <a:r>
              <a:rPr lang="en-US"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p>
          <a:p>
            <a:r>
              <a:rPr lang="en-US"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3.) Street patching following underground utility work</a:t>
            </a:r>
          </a:p>
        </p:txBody>
      </p:sp>
      <p:pic>
        <p:nvPicPr>
          <p:cNvPr id="6" name="Picture 5" descr="100_0731.JPG"/>
          <p:cNvPicPr>
            <a:picLocks noChangeAspect="1"/>
          </p:cNvPicPr>
          <p:nvPr/>
        </p:nvPicPr>
        <p:blipFill>
          <a:blip r:embed="rId2" cstate="print"/>
          <a:stretch>
            <a:fillRect/>
          </a:stretch>
        </p:blipFill>
        <p:spPr>
          <a:xfrm>
            <a:off x="0" y="4191000"/>
            <a:ext cx="3048000" cy="2286000"/>
          </a:xfrm>
          <a:prstGeom prst="rect">
            <a:avLst/>
          </a:prstGeom>
        </p:spPr>
      </p:pic>
      <p:pic>
        <p:nvPicPr>
          <p:cNvPr id="10" name="Picture 9" descr="all 1151.JPG"/>
          <p:cNvPicPr>
            <a:picLocks noChangeAspect="1"/>
          </p:cNvPicPr>
          <p:nvPr/>
        </p:nvPicPr>
        <p:blipFill>
          <a:blip r:embed="rId3" cstate="print"/>
          <a:stretch>
            <a:fillRect/>
          </a:stretch>
        </p:blipFill>
        <p:spPr>
          <a:xfrm>
            <a:off x="6096000" y="4191000"/>
            <a:ext cx="3048000" cy="2286000"/>
          </a:xfrm>
          <a:prstGeom prst="rect">
            <a:avLst/>
          </a:prstGeom>
        </p:spPr>
      </p:pic>
      <p:pic>
        <p:nvPicPr>
          <p:cNvPr id="9" name="Picture 8" descr="Repair 022.jpg"/>
          <p:cNvPicPr>
            <a:picLocks noChangeAspect="1"/>
          </p:cNvPicPr>
          <p:nvPr/>
        </p:nvPicPr>
        <p:blipFill>
          <a:blip r:embed="rId4" cstate="print"/>
          <a:stretch>
            <a:fillRect/>
          </a:stretch>
        </p:blipFill>
        <p:spPr>
          <a:xfrm>
            <a:off x="3048000" y="4191000"/>
            <a:ext cx="3048000" cy="2286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latin typeface="Times New Roman" pitchFamily="18" charset="0"/>
                <a:cs typeface="Times New Roman" pitchFamily="18" charset="0"/>
              </a:rPr>
              <a:t>Street Reconstruction/Resurfacing</a:t>
            </a:r>
            <a:endParaRPr lang="en-US" dirty="0"/>
          </a:p>
        </p:txBody>
      </p:sp>
      <p:sp>
        <p:nvSpPr>
          <p:cNvPr id="5" name="TextBox 4"/>
          <p:cNvSpPr txBox="1"/>
          <p:nvPr/>
        </p:nvSpPr>
        <p:spPr>
          <a:xfrm>
            <a:off x="533400" y="1524000"/>
            <a:ext cx="8001000" cy="3693319"/>
          </a:xfrm>
          <a:prstGeom prst="rect">
            <a:avLst/>
          </a:prstGeom>
          <a:noFill/>
        </p:spPr>
        <p:txBody>
          <a:bodyPr wrap="square" rtlCol="0">
            <a:spAutoFit/>
          </a:bodyPr>
          <a:lstStyle/>
          <a:p>
            <a:r>
              <a:rPr lang="en-US" dirty="0" smtClean="0">
                <a:latin typeface="Times New Roman" pitchFamily="18" charset="0"/>
                <a:cs typeface="Times New Roman" pitchFamily="18" charset="0"/>
              </a:rPr>
              <a:t>Full Width, Full Depth PCC Reconstruction </a:t>
            </a:r>
            <a:r>
              <a:rPr lang="en-US" u="sng" dirty="0" smtClean="0">
                <a:latin typeface="Times New Roman" pitchFamily="18" charset="0"/>
                <a:cs typeface="Times New Roman" pitchFamily="18" charset="0"/>
              </a:rPr>
              <a:t>typically</a:t>
            </a:r>
            <a:r>
              <a:rPr lang="en-US" dirty="0" smtClean="0">
                <a:latin typeface="Times New Roman" pitchFamily="18" charset="0"/>
                <a:cs typeface="Times New Roman" pitchFamily="18" charset="0"/>
              </a:rPr>
              <a:t> includes:</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 Full utility replacement including</a:t>
            </a:r>
          </a:p>
          <a:p>
            <a:r>
              <a:rPr lang="en-US" dirty="0" smtClean="0">
                <a:latin typeface="Times New Roman" pitchFamily="18" charset="0"/>
                <a:cs typeface="Times New Roman" pitchFamily="18" charset="0"/>
              </a:rPr>
              <a:t>		a.) Sanitary Sewer</a:t>
            </a:r>
          </a:p>
          <a:p>
            <a:r>
              <a:rPr lang="en-US" dirty="0" smtClean="0">
                <a:latin typeface="Times New Roman" pitchFamily="18" charset="0"/>
                <a:cs typeface="Times New Roman" pitchFamily="18" charset="0"/>
              </a:rPr>
              <a:t>		b.) Storm Sewer</a:t>
            </a:r>
          </a:p>
          <a:p>
            <a:r>
              <a:rPr lang="en-US" dirty="0" smtClean="0">
                <a:latin typeface="Times New Roman" pitchFamily="18" charset="0"/>
                <a:cs typeface="Times New Roman" pitchFamily="18" charset="0"/>
              </a:rPr>
              <a:t>		c.) Water Main</a:t>
            </a:r>
          </a:p>
          <a:p>
            <a:r>
              <a:rPr lang="en-US" dirty="0" smtClean="0">
                <a:latin typeface="Times New Roman" pitchFamily="18" charset="0"/>
                <a:cs typeface="Times New Roman" pitchFamily="18" charset="0"/>
              </a:rPr>
              <a:t>		d.) private utilities as necessary (electrical, gas, cable, etc.)</a:t>
            </a:r>
          </a:p>
          <a:p>
            <a:r>
              <a:rPr lang="en-US" dirty="0" smtClean="0">
                <a:latin typeface="Times New Roman" pitchFamily="18" charset="0"/>
                <a:cs typeface="Times New Roman" pitchFamily="18" charset="0"/>
              </a:rPr>
              <a:t>	</a:t>
            </a:r>
          </a:p>
          <a:p>
            <a:r>
              <a:rPr lang="en-US" dirty="0" smtClean="0">
                <a:latin typeface="Times New Roman" pitchFamily="18" charset="0"/>
                <a:cs typeface="Times New Roman" pitchFamily="18" charset="0"/>
              </a:rPr>
              <a:t>	- Designed to meet current Street Design Standards</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 Includes complete </a:t>
            </a:r>
            <a:r>
              <a:rPr lang="en-US" dirty="0" err="1" smtClean="0">
                <a:latin typeface="Times New Roman" pitchFamily="18" charset="0"/>
                <a:cs typeface="Times New Roman" pitchFamily="18" charset="0"/>
              </a:rPr>
              <a:t>subbase</a:t>
            </a:r>
            <a:r>
              <a:rPr lang="en-US" dirty="0" smtClean="0">
                <a:latin typeface="Times New Roman" pitchFamily="18" charset="0"/>
                <a:cs typeface="Times New Roman" pitchFamily="18" charset="0"/>
              </a:rPr>
              <a:t> preparation</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- 30 year design life</a:t>
            </a:r>
          </a:p>
        </p:txBody>
      </p:sp>
      <p:sp>
        <p:nvSpPr>
          <p:cNvPr id="4" name="TextBox 3"/>
          <p:cNvSpPr txBox="1"/>
          <p:nvPr/>
        </p:nvSpPr>
        <p:spPr>
          <a:xfrm>
            <a:off x="914400" y="762000"/>
            <a:ext cx="7059690" cy="461665"/>
          </a:xfrm>
          <a:prstGeom prst="rect">
            <a:avLst/>
          </a:prstGeom>
          <a:noFill/>
        </p:spPr>
        <p:txBody>
          <a:bodyPr wrap="none" rtlCol="0">
            <a:spAutoFit/>
          </a:bodyPr>
          <a:lstStyle/>
          <a:p>
            <a:r>
              <a:rPr lang="en-US" sz="2400" dirty="0" smtClean="0">
                <a:solidFill>
                  <a:srgbClr val="C00000"/>
                </a:solidFill>
                <a:latin typeface="Times New Roman" pitchFamily="18" charset="0"/>
                <a:cs typeface="Times New Roman" pitchFamily="18" charset="0"/>
              </a:rPr>
              <a:t>1.) Full Width, Full Depth PCC Reconstruction Projects</a:t>
            </a:r>
            <a:endParaRPr lang="en-US" sz="2400" dirty="0">
              <a:solidFill>
                <a:srgbClr val="C00000"/>
              </a:solidFill>
              <a:latin typeface="Times New Roman" pitchFamily="18" charset="0"/>
              <a:cs typeface="Times New Roman" pitchFamily="18" charset="0"/>
            </a:endParaRPr>
          </a:p>
        </p:txBody>
      </p:sp>
      <p:sp>
        <p:nvSpPr>
          <p:cNvPr id="6" name="TextBox 5"/>
          <p:cNvSpPr txBox="1"/>
          <p:nvPr/>
        </p:nvSpPr>
        <p:spPr>
          <a:xfrm>
            <a:off x="533400" y="5638800"/>
            <a:ext cx="8001000" cy="646331"/>
          </a:xfrm>
          <a:prstGeom prst="rect">
            <a:avLst/>
          </a:prstGeom>
          <a:noFill/>
        </p:spPr>
        <p:txBody>
          <a:bodyPr wrap="square" rtlCol="0">
            <a:spAutoFit/>
          </a:bodyPr>
          <a:lstStyle/>
          <a:p>
            <a:r>
              <a:rPr lang="en-US" dirty="0" smtClean="0">
                <a:latin typeface="Times New Roman" pitchFamily="18" charset="0"/>
                <a:cs typeface="Times New Roman" pitchFamily="18" charset="0"/>
              </a:rPr>
              <a:t>** This type of project is generally funded in part through a Grant.</a:t>
            </a:r>
          </a:p>
          <a:p>
            <a:r>
              <a:rPr lang="en-US" dirty="0" smtClean="0">
                <a:latin typeface="Times New Roman" pitchFamily="18" charset="0"/>
                <a:cs typeface="Times New Roman" pitchFamily="18" charset="0"/>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latin typeface="Times New Roman" pitchFamily="18" charset="0"/>
                <a:cs typeface="Times New Roman" pitchFamily="18" charset="0"/>
              </a:rPr>
              <a:t>Street Reconstruction/Resurfacing</a:t>
            </a:r>
            <a:endParaRPr lang="en-US" dirty="0"/>
          </a:p>
        </p:txBody>
      </p:sp>
      <p:sp>
        <p:nvSpPr>
          <p:cNvPr id="4" name="TextBox 3"/>
          <p:cNvSpPr txBox="1"/>
          <p:nvPr/>
        </p:nvSpPr>
        <p:spPr>
          <a:xfrm>
            <a:off x="914400" y="762000"/>
            <a:ext cx="7059690" cy="461665"/>
          </a:xfrm>
          <a:prstGeom prst="rect">
            <a:avLst/>
          </a:prstGeom>
          <a:noFill/>
        </p:spPr>
        <p:txBody>
          <a:bodyPr wrap="none" rtlCol="0">
            <a:spAutoFit/>
          </a:bodyPr>
          <a:lstStyle/>
          <a:p>
            <a:r>
              <a:rPr lang="en-US" sz="2400" dirty="0" smtClean="0">
                <a:solidFill>
                  <a:srgbClr val="C00000"/>
                </a:solidFill>
                <a:latin typeface="Times New Roman" pitchFamily="18" charset="0"/>
                <a:cs typeface="Times New Roman" pitchFamily="18" charset="0"/>
              </a:rPr>
              <a:t>1.) Full Width, Full Depth PCC Reconstruction Projects</a:t>
            </a:r>
            <a:endParaRPr lang="en-US" sz="2400" dirty="0">
              <a:solidFill>
                <a:srgbClr val="C00000"/>
              </a:solidFill>
              <a:latin typeface="Times New Roman" pitchFamily="18" charset="0"/>
              <a:cs typeface="Times New Roman" pitchFamily="18" charset="0"/>
            </a:endParaRPr>
          </a:p>
        </p:txBody>
      </p:sp>
      <p:pic>
        <p:nvPicPr>
          <p:cNvPr id="9" name="Picture 8" descr="6-30-14 WM at Terrace Hills.JPG"/>
          <p:cNvPicPr>
            <a:picLocks noChangeAspect="1"/>
          </p:cNvPicPr>
          <p:nvPr/>
        </p:nvPicPr>
        <p:blipFill>
          <a:blip r:embed="rId2" cstate="print"/>
          <a:stretch>
            <a:fillRect/>
          </a:stretch>
        </p:blipFill>
        <p:spPr>
          <a:xfrm>
            <a:off x="990600" y="1371600"/>
            <a:ext cx="3429000" cy="2590800"/>
          </a:xfrm>
          <a:prstGeom prst="rect">
            <a:avLst/>
          </a:prstGeom>
        </p:spPr>
      </p:pic>
      <p:pic>
        <p:nvPicPr>
          <p:cNvPr id="10" name="Picture 9" descr="Penn 083.jpg"/>
          <p:cNvPicPr>
            <a:picLocks noChangeAspect="1"/>
          </p:cNvPicPr>
          <p:nvPr/>
        </p:nvPicPr>
        <p:blipFill>
          <a:blip r:embed="rId3" cstate="print"/>
          <a:stretch>
            <a:fillRect/>
          </a:stretch>
        </p:blipFill>
        <p:spPr>
          <a:xfrm>
            <a:off x="990600" y="4076700"/>
            <a:ext cx="3429000" cy="2628900"/>
          </a:xfrm>
          <a:prstGeom prst="rect">
            <a:avLst/>
          </a:prstGeom>
        </p:spPr>
      </p:pic>
      <p:pic>
        <p:nvPicPr>
          <p:cNvPr id="8" name="Picture 7" descr="100_0731.JPG"/>
          <p:cNvPicPr>
            <a:picLocks noChangeAspect="1"/>
          </p:cNvPicPr>
          <p:nvPr/>
        </p:nvPicPr>
        <p:blipFill>
          <a:blip r:embed="rId4" cstate="print"/>
          <a:stretch>
            <a:fillRect/>
          </a:stretch>
        </p:blipFill>
        <p:spPr>
          <a:xfrm>
            <a:off x="4800600" y="4114800"/>
            <a:ext cx="3474720" cy="2606040"/>
          </a:xfrm>
          <a:prstGeom prst="rect">
            <a:avLst/>
          </a:prstGeom>
        </p:spPr>
      </p:pic>
      <p:pic>
        <p:nvPicPr>
          <p:cNvPr id="11" name="Picture 10" descr="IMAG0060.JPG"/>
          <p:cNvPicPr>
            <a:picLocks noChangeAspect="1"/>
          </p:cNvPicPr>
          <p:nvPr/>
        </p:nvPicPr>
        <p:blipFill>
          <a:blip r:embed="rId5" cstate="print"/>
          <a:stretch>
            <a:fillRect/>
          </a:stretch>
        </p:blipFill>
        <p:spPr>
          <a:xfrm>
            <a:off x="4800600" y="1371600"/>
            <a:ext cx="3454400" cy="25908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latin typeface="Times New Roman" pitchFamily="18" charset="0"/>
                <a:cs typeface="Times New Roman" pitchFamily="18" charset="0"/>
              </a:rPr>
              <a:t>Street Reconstruction/Resurfacing</a:t>
            </a:r>
            <a:endParaRPr lang="en-US" dirty="0"/>
          </a:p>
        </p:txBody>
      </p:sp>
      <p:sp>
        <p:nvSpPr>
          <p:cNvPr id="4" name="TextBox 3"/>
          <p:cNvSpPr txBox="1"/>
          <p:nvPr/>
        </p:nvSpPr>
        <p:spPr>
          <a:xfrm>
            <a:off x="914400" y="762000"/>
            <a:ext cx="7059690" cy="461665"/>
          </a:xfrm>
          <a:prstGeom prst="rect">
            <a:avLst/>
          </a:prstGeom>
          <a:noFill/>
        </p:spPr>
        <p:txBody>
          <a:bodyPr wrap="none" rtlCol="0">
            <a:spAutoFit/>
          </a:bodyPr>
          <a:lstStyle/>
          <a:p>
            <a:r>
              <a:rPr lang="en-US" sz="2400" dirty="0" smtClean="0">
                <a:solidFill>
                  <a:srgbClr val="C00000"/>
                </a:solidFill>
                <a:latin typeface="Times New Roman" pitchFamily="18" charset="0"/>
                <a:cs typeface="Times New Roman" pitchFamily="18" charset="0"/>
              </a:rPr>
              <a:t>1.) Full Width, Full Depth PCC Reconstruction Projects</a:t>
            </a:r>
            <a:endParaRPr lang="en-US" sz="2400" dirty="0">
              <a:solidFill>
                <a:srgbClr val="C00000"/>
              </a:solidFill>
              <a:latin typeface="Times New Roman" pitchFamily="18" charset="0"/>
              <a:cs typeface="Times New Roman" pitchFamily="18" charset="0"/>
            </a:endParaRPr>
          </a:p>
        </p:txBody>
      </p:sp>
      <p:pic>
        <p:nvPicPr>
          <p:cNvPr id="5" name="Picture 4" descr="Penn_before.JPG"/>
          <p:cNvPicPr>
            <a:picLocks noChangeAspect="1"/>
          </p:cNvPicPr>
          <p:nvPr/>
        </p:nvPicPr>
        <p:blipFill>
          <a:blip r:embed="rId2" cstate="print"/>
          <a:stretch>
            <a:fillRect/>
          </a:stretch>
        </p:blipFill>
        <p:spPr>
          <a:xfrm>
            <a:off x="76200" y="1329690"/>
            <a:ext cx="4932680" cy="3699510"/>
          </a:xfrm>
          <a:prstGeom prst="rect">
            <a:avLst/>
          </a:prstGeom>
        </p:spPr>
      </p:pic>
      <p:pic>
        <p:nvPicPr>
          <p:cNvPr id="6" name="Picture 5" descr="2017-02-13 09.25.30.jpg"/>
          <p:cNvPicPr>
            <a:picLocks noChangeAspect="1"/>
          </p:cNvPicPr>
          <p:nvPr/>
        </p:nvPicPr>
        <p:blipFill>
          <a:blip r:embed="rId3" cstate="print"/>
          <a:stretch>
            <a:fillRect/>
          </a:stretch>
        </p:blipFill>
        <p:spPr>
          <a:xfrm>
            <a:off x="3886200" y="2895600"/>
            <a:ext cx="5181600" cy="3886200"/>
          </a:xfrm>
          <a:prstGeom prst="rect">
            <a:avLst/>
          </a:prstGeom>
        </p:spPr>
      </p:pic>
      <p:sp>
        <p:nvSpPr>
          <p:cNvPr id="8" name="TextBox 7"/>
          <p:cNvSpPr txBox="1"/>
          <p:nvPr/>
        </p:nvSpPr>
        <p:spPr>
          <a:xfrm>
            <a:off x="990600" y="4953000"/>
            <a:ext cx="864339" cy="369332"/>
          </a:xfrm>
          <a:prstGeom prst="rect">
            <a:avLst/>
          </a:prstGeom>
          <a:noFill/>
        </p:spPr>
        <p:txBody>
          <a:bodyPr wrap="square" rtlCol="0">
            <a:spAutoFit/>
          </a:bodyPr>
          <a:lstStyle/>
          <a:p>
            <a:r>
              <a:rPr lang="en-US" i="1" dirty="0" smtClean="0"/>
              <a:t>Before</a:t>
            </a:r>
          </a:p>
        </p:txBody>
      </p:sp>
      <p:sp>
        <p:nvSpPr>
          <p:cNvPr id="9" name="TextBox 8"/>
          <p:cNvSpPr txBox="1"/>
          <p:nvPr/>
        </p:nvSpPr>
        <p:spPr>
          <a:xfrm>
            <a:off x="7620000" y="2590800"/>
            <a:ext cx="864339" cy="369332"/>
          </a:xfrm>
          <a:prstGeom prst="rect">
            <a:avLst/>
          </a:prstGeom>
          <a:noFill/>
        </p:spPr>
        <p:txBody>
          <a:bodyPr wrap="square" rtlCol="0">
            <a:spAutoFit/>
          </a:bodyPr>
          <a:lstStyle/>
          <a:p>
            <a:r>
              <a:rPr lang="en-US" i="1" dirty="0" smtClean="0"/>
              <a:t>After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latin typeface="Times New Roman" pitchFamily="18" charset="0"/>
                <a:cs typeface="Times New Roman" pitchFamily="18" charset="0"/>
              </a:rPr>
              <a:t>Street Reconstruction/Resurfacing</a:t>
            </a:r>
            <a:endParaRPr lang="en-US" dirty="0"/>
          </a:p>
        </p:txBody>
      </p:sp>
      <p:sp>
        <p:nvSpPr>
          <p:cNvPr id="4" name="TextBox 3"/>
          <p:cNvSpPr txBox="1"/>
          <p:nvPr/>
        </p:nvSpPr>
        <p:spPr>
          <a:xfrm>
            <a:off x="914400" y="762000"/>
            <a:ext cx="7059690" cy="461665"/>
          </a:xfrm>
          <a:prstGeom prst="rect">
            <a:avLst/>
          </a:prstGeom>
          <a:noFill/>
        </p:spPr>
        <p:txBody>
          <a:bodyPr wrap="none" rtlCol="0">
            <a:spAutoFit/>
          </a:bodyPr>
          <a:lstStyle/>
          <a:p>
            <a:r>
              <a:rPr lang="en-US" sz="2400" dirty="0" smtClean="0">
                <a:solidFill>
                  <a:srgbClr val="C00000"/>
                </a:solidFill>
                <a:latin typeface="Times New Roman" pitchFamily="18" charset="0"/>
                <a:cs typeface="Times New Roman" pitchFamily="18" charset="0"/>
              </a:rPr>
              <a:t>1.) Full Width, Full Depth PCC Reconstruction Projects</a:t>
            </a:r>
            <a:endParaRPr lang="en-US" sz="2400" dirty="0">
              <a:solidFill>
                <a:srgbClr val="C00000"/>
              </a:solidFill>
              <a:latin typeface="Times New Roman" pitchFamily="18" charset="0"/>
              <a:cs typeface="Times New Roman" pitchFamily="18" charset="0"/>
            </a:endParaRPr>
          </a:p>
        </p:txBody>
      </p:sp>
      <p:pic>
        <p:nvPicPr>
          <p:cNvPr id="5" name="Picture 4" descr="3-9-15_Iowa Ave pavement - 5.JPG"/>
          <p:cNvPicPr>
            <a:picLocks noChangeAspect="1"/>
          </p:cNvPicPr>
          <p:nvPr/>
        </p:nvPicPr>
        <p:blipFill>
          <a:blip r:embed="rId2" cstate="print"/>
          <a:stretch>
            <a:fillRect/>
          </a:stretch>
        </p:blipFill>
        <p:spPr>
          <a:xfrm>
            <a:off x="76200" y="1295400"/>
            <a:ext cx="4978400" cy="3733800"/>
          </a:xfrm>
          <a:prstGeom prst="rect">
            <a:avLst/>
          </a:prstGeom>
        </p:spPr>
      </p:pic>
      <p:pic>
        <p:nvPicPr>
          <p:cNvPr id="6" name="Picture 5" descr="2017-02-13 09.19.11.jpg"/>
          <p:cNvPicPr>
            <a:picLocks noChangeAspect="1"/>
          </p:cNvPicPr>
          <p:nvPr/>
        </p:nvPicPr>
        <p:blipFill>
          <a:blip r:embed="rId3" cstate="print"/>
          <a:stretch>
            <a:fillRect/>
          </a:stretch>
        </p:blipFill>
        <p:spPr>
          <a:xfrm>
            <a:off x="4191000" y="3124200"/>
            <a:ext cx="4876800" cy="3657600"/>
          </a:xfrm>
          <a:prstGeom prst="rect">
            <a:avLst/>
          </a:prstGeom>
        </p:spPr>
      </p:pic>
      <p:sp>
        <p:nvSpPr>
          <p:cNvPr id="8" name="TextBox 7"/>
          <p:cNvSpPr txBox="1"/>
          <p:nvPr/>
        </p:nvSpPr>
        <p:spPr>
          <a:xfrm>
            <a:off x="1295400" y="4953000"/>
            <a:ext cx="864339" cy="369332"/>
          </a:xfrm>
          <a:prstGeom prst="rect">
            <a:avLst/>
          </a:prstGeom>
          <a:noFill/>
        </p:spPr>
        <p:txBody>
          <a:bodyPr wrap="square" rtlCol="0">
            <a:spAutoFit/>
          </a:bodyPr>
          <a:lstStyle/>
          <a:p>
            <a:r>
              <a:rPr lang="en-US" i="1" dirty="0" smtClean="0"/>
              <a:t>Before</a:t>
            </a:r>
          </a:p>
        </p:txBody>
      </p:sp>
      <p:sp>
        <p:nvSpPr>
          <p:cNvPr id="9" name="TextBox 8"/>
          <p:cNvSpPr txBox="1"/>
          <p:nvPr/>
        </p:nvSpPr>
        <p:spPr>
          <a:xfrm>
            <a:off x="7010400" y="2819400"/>
            <a:ext cx="864339" cy="369332"/>
          </a:xfrm>
          <a:prstGeom prst="rect">
            <a:avLst/>
          </a:prstGeom>
          <a:noFill/>
        </p:spPr>
        <p:txBody>
          <a:bodyPr wrap="square" rtlCol="0">
            <a:spAutoFit/>
          </a:bodyPr>
          <a:lstStyle/>
          <a:p>
            <a:r>
              <a:rPr lang="en-US" i="1" dirty="0" smtClean="0"/>
              <a:t>After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latin typeface="Times New Roman" pitchFamily="18" charset="0"/>
                <a:cs typeface="Times New Roman" pitchFamily="18" charset="0"/>
              </a:rPr>
              <a:t>Street Reconstruction/Resurfacing</a:t>
            </a:r>
            <a:endParaRPr lang="en-US" dirty="0"/>
          </a:p>
        </p:txBody>
      </p:sp>
      <p:sp>
        <p:nvSpPr>
          <p:cNvPr id="5" name="TextBox 4"/>
          <p:cNvSpPr txBox="1"/>
          <p:nvPr/>
        </p:nvSpPr>
        <p:spPr>
          <a:xfrm>
            <a:off x="533400" y="1524000"/>
            <a:ext cx="8001000" cy="3693319"/>
          </a:xfrm>
          <a:prstGeom prst="rect">
            <a:avLst/>
          </a:prstGeom>
          <a:noFill/>
        </p:spPr>
        <p:txBody>
          <a:bodyPr wrap="square" rtlCol="0">
            <a:spAutoFit/>
          </a:bodyPr>
          <a:lstStyle/>
          <a:p>
            <a:r>
              <a:rPr lang="en-US" dirty="0" smtClean="0">
                <a:latin typeface="Times New Roman" pitchFamily="18" charset="0"/>
                <a:cs typeface="Times New Roman" pitchFamily="18" charset="0"/>
              </a:rPr>
              <a:t>Hot Mix Asphalt Overlay projects </a:t>
            </a:r>
            <a:r>
              <a:rPr lang="en-US" u="sng" dirty="0" smtClean="0">
                <a:latin typeface="Times New Roman" pitchFamily="18" charset="0"/>
                <a:cs typeface="Times New Roman" pitchFamily="18" charset="0"/>
              </a:rPr>
              <a:t>typically</a:t>
            </a:r>
            <a:r>
              <a:rPr lang="en-US" dirty="0" smtClean="0">
                <a:latin typeface="Times New Roman" pitchFamily="18" charset="0"/>
                <a:cs typeface="Times New Roman" pitchFamily="18" charset="0"/>
              </a:rPr>
              <a:t> include:</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 Milling existing street surface</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 Laying base layer</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 Laying surface layer</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 No underground work</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 Minimal/No </a:t>
            </a:r>
            <a:r>
              <a:rPr lang="en-US" dirty="0" err="1" smtClean="0">
                <a:latin typeface="Times New Roman" pitchFamily="18" charset="0"/>
                <a:cs typeface="Times New Roman" pitchFamily="18" charset="0"/>
              </a:rPr>
              <a:t>subbase</a:t>
            </a:r>
            <a:r>
              <a:rPr lang="en-US" dirty="0" smtClean="0">
                <a:latin typeface="Times New Roman" pitchFamily="18" charset="0"/>
                <a:cs typeface="Times New Roman" pitchFamily="18" charset="0"/>
              </a:rPr>
              <a:t> preparation</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- 15 year design life</a:t>
            </a:r>
          </a:p>
        </p:txBody>
      </p:sp>
      <p:sp>
        <p:nvSpPr>
          <p:cNvPr id="4" name="TextBox 3"/>
          <p:cNvSpPr txBox="1"/>
          <p:nvPr/>
        </p:nvSpPr>
        <p:spPr>
          <a:xfrm>
            <a:off x="914400" y="762000"/>
            <a:ext cx="4798750" cy="461665"/>
          </a:xfrm>
          <a:prstGeom prst="rect">
            <a:avLst/>
          </a:prstGeom>
          <a:noFill/>
        </p:spPr>
        <p:txBody>
          <a:bodyPr wrap="none" rtlCol="0">
            <a:spAutoFit/>
          </a:bodyPr>
          <a:lstStyle/>
          <a:p>
            <a:r>
              <a:rPr lang="en-US" sz="2400" dirty="0" smtClean="0">
                <a:solidFill>
                  <a:srgbClr val="C00000"/>
                </a:solidFill>
                <a:latin typeface="Times New Roman" pitchFamily="18" charset="0"/>
                <a:cs typeface="Times New Roman" pitchFamily="18" charset="0"/>
              </a:rPr>
              <a:t>2.) Hot Mix Asphalt Overlay Projects</a:t>
            </a:r>
            <a:endParaRPr lang="en-US" sz="2400" dirty="0">
              <a:solidFill>
                <a:srgbClr val="C00000"/>
              </a:solidFill>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latin typeface="Times New Roman" pitchFamily="18" charset="0"/>
                <a:cs typeface="Times New Roman" pitchFamily="18" charset="0"/>
              </a:rPr>
              <a:t>Background Information</a:t>
            </a:r>
            <a:endParaRPr lang="en-US" dirty="0"/>
          </a:p>
        </p:txBody>
      </p:sp>
      <p:sp>
        <p:nvSpPr>
          <p:cNvPr id="5" name="TextBox 4"/>
          <p:cNvSpPr txBox="1"/>
          <p:nvPr/>
        </p:nvSpPr>
        <p:spPr>
          <a:xfrm>
            <a:off x="76200" y="762000"/>
            <a:ext cx="4191000" cy="4678204"/>
          </a:xfrm>
          <a:prstGeom prst="rect">
            <a:avLst/>
          </a:prstGeom>
          <a:noFill/>
        </p:spPr>
        <p:txBody>
          <a:bodyPr wrap="square" rtlCol="0">
            <a:spAutoFit/>
          </a:bodyPr>
          <a:lstStyle/>
          <a:p>
            <a:pPr lvl="1">
              <a:buFontTx/>
              <a:buChar char="-"/>
            </a:pPr>
            <a:endParaRPr lang="en-US" dirty="0" smtClean="0">
              <a:latin typeface="Times New Roman" pitchFamily="18" charset="0"/>
              <a:cs typeface="Times New Roman" pitchFamily="18" charset="0"/>
            </a:endParaRPr>
          </a:p>
          <a:p>
            <a:pPr>
              <a:buFontTx/>
              <a:buChar char="-"/>
            </a:pPr>
            <a:r>
              <a:rPr lang="en-US" dirty="0" smtClean="0">
                <a:latin typeface="Times New Roman" pitchFamily="18" charset="0"/>
                <a:cs typeface="Times New Roman" pitchFamily="18" charset="0"/>
              </a:rPr>
              <a:t> The City of Ottumwa Corporate Limit                              encompasses an area of 16.65 Sq. Miles</a:t>
            </a:r>
          </a:p>
          <a:p>
            <a:pPr>
              <a:buFontTx/>
              <a:buChar char="-"/>
            </a:pPr>
            <a:endParaRPr lang="en-US" dirty="0" smtClean="0">
              <a:latin typeface="Times New Roman" pitchFamily="18" charset="0"/>
              <a:cs typeface="Times New Roman" pitchFamily="18" charset="0"/>
            </a:endParaRPr>
          </a:p>
          <a:p>
            <a:pPr>
              <a:buFontTx/>
              <a:buChar char="-"/>
            </a:pPr>
            <a:r>
              <a:rPr lang="en-US" dirty="0" smtClean="0">
                <a:latin typeface="Times New Roman" pitchFamily="18" charset="0"/>
                <a:cs typeface="Times New Roman" pitchFamily="18" charset="0"/>
              </a:rPr>
              <a:t> The City of Ottumwa maintains:</a:t>
            </a:r>
          </a:p>
          <a:p>
            <a:pPr>
              <a:buFontTx/>
              <a:buChar char="-"/>
            </a:pPr>
            <a:endParaRPr lang="en-US" dirty="0" smtClean="0">
              <a:latin typeface="Times New Roman" pitchFamily="18" charset="0"/>
              <a:cs typeface="Times New Roman" pitchFamily="18" charset="0"/>
            </a:endParaRPr>
          </a:p>
          <a:p>
            <a:pPr lvl="1">
              <a:buFontTx/>
              <a:buChar char="-"/>
            </a:pPr>
            <a:r>
              <a:rPr lang="en-US" sz="1400" dirty="0" smtClean="0">
                <a:latin typeface="Times New Roman" pitchFamily="18" charset="0"/>
                <a:cs typeface="Times New Roman" pitchFamily="18" charset="0"/>
              </a:rPr>
              <a:t> 320+ lane miles of hard surfaced streets</a:t>
            </a:r>
          </a:p>
          <a:p>
            <a:pPr lvl="1">
              <a:buFontTx/>
              <a:buChar char="-"/>
            </a:pPr>
            <a:endParaRPr lang="en-US" sz="1400" dirty="0" smtClean="0">
              <a:latin typeface="Times New Roman" pitchFamily="18" charset="0"/>
              <a:cs typeface="Times New Roman" pitchFamily="18" charset="0"/>
            </a:endParaRPr>
          </a:p>
          <a:p>
            <a:pPr lvl="1">
              <a:buFontTx/>
              <a:buChar char="-"/>
            </a:pPr>
            <a:r>
              <a:rPr lang="en-US" sz="1400" dirty="0" smtClean="0">
                <a:latin typeface="Times New Roman" pitchFamily="18" charset="0"/>
                <a:cs typeface="Times New Roman" pitchFamily="18" charset="0"/>
              </a:rPr>
              <a:t> 53+ miles of improved/unimproved alleys</a:t>
            </a:r>
          </a:p>
          <a:p>
            <a:pPr lvl="1">
              <a:buFontTx/>
              <a:buChar char="-"/>
            </a:pPr>
            <a:endParaRPr lang="en-US" sz="1400" dirty="0" smtClean="0">
              <a:latin typeface="Times New Roman" pitchFamily="18" charset="0"/>
              <a:cs typeface="Times New Roman" pitchFamily="18" charset="0"/>
            </a:endParaRPr>
          </a:p>
          <a:p>
            <a:pPr lvl="1">
              <a:buFontTx/>
              <a:buChar char="-"/>
            </a:pPr>
            <a:r>
              <a:rPr lang="en-US" sz="1400" dirty="0" smtClean="0">
                <a:latin typeface="Times New Roman" pitchFamily="18" charset="0"/>
                <a:cs typeface="Times New Roman" pitchFamily="18" charset="0"/>
              </a:rPr>
              <a:t> 158+ miles of Sanitary Sewer</a:t>
            </a:r>
          </a:p>
          <a:p>
            <a:pPr lvl="1">
              <a:buFontTx/>
              <a:buChar char="-"/>
            </a:pPr>
            <a:endParaRPr lang="en-US" sz="1400" dirty="0" smtClean="0">
              <a:latin typeface="Times New Roman" pitchFamily="18" charset="0"/>
              <a:cs typeface="Times New Roman" pitchFamily="18" charset="0"/>
            </a:endParaRPr>
          </a:p>
          <a:p>
            <a:pPr lvl="1">
              <a:buFontTx/>
              <a:buChar char="-"/>
            </a:pPr>
            <a:r>
              <a:rPr lang="en-US" sz="1400" dirty="0" smtClean="0">
                <a:latin typeface="Times New Roman" pitchFamily="18" charset="0"/>
                <a:cs typeface="Times New Roman" pitchFamily="18" charset="0"/>
              </a:rPr>
              <a:t> 76+ miles of Storm Sewer</a:t>
            </a:r>
          </a:p>
          <a:p>
            <a:pPr lvl="1">
              <a:buFontTx/>
              <a:buChar char="-"/>
            </a:pPr>
            <a:endParaRPr lang="en-US" sz="1400" dirty="0" smtClean="0">
              <a:latin typeface="Times New Roman" pitchFamily="18" charset="0"/>
              <a:cs typeface="Times New Roman" pitchFamily="18" charset="0"/>
            </a:endParaRPr>
          </a:p>
          <a:p>
            <a:pPr lvl="1">
              <a:buFontTx/>
              <a:buChar char="-"/>
            </a:pPr>
            <a:r>
              <a:rPr lang="en-US" sz="1400" dirty="0" smtClean="0">
                <a:latin typeface="Times New Roman" pitchFamily="18" charset="0"/>
                <a:cs typeface="Times New Roman" pitchFamily="18" charset="0"/>
              </a:rPr>
              <a:t> 3,704 manholes (as of last count)</a:t>
            </a:r>
          </a:p>
          <a:p>
            <a:pPr lvl="1">
              <a:buFontTx/>
              <a:buChar char="-"/>
            </a:pPr>
            <a:endParaRPr lang="en-US" sz="1400" dirty="0" smtClean="0">
              <a:latin typeface="Times New Roman" pitchFamily="18" charset="0"/>
              <a:cs typeface="Times New Roman" pitchFamily="18" charset="0"/>
            </a:endParaRPr>
          </a:p>
          <a:p>
            <a:pPr lvl="1">
              <a:buFontTx/>
              <a:buChar char="-"/>
            </a:pPr>
            <a:r>
              <a:rPr lang="en-US" sz="1400" dirty="0" smtClean="0">
                <a:latin typeface="Times New Roman" pitchFamily="18" charset="0"/>
                <a:cs typeface="Times New Roman" pitchFamily="18" charset="0"/>
              </a:rPr>
              <a:t> 3,673 intakes (as of last count)</a:t>
            </a:r>
          </a:p>
          <a:p>
            <a:pPr>
              <a:buFontTx/>
              <a:buChar char="-"/>
            </a:pPr>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p:txBody>
      </p:sp>
      <p:pic>
        <p:nvPicPr>
          <p:cNvPr id="7" name="Picture 6" descr="City Limits.jpg"/>
          <p:cNvPicPr>
            <a:picLocks noChangeAspect="1"/>
          </p:cNvPicPr>
          <p:nvPr/>
        </p:nvPicPr>
        <p:blipFill>
          <a:blip r:embed="rId2" cstate="print"/>
          <a:stretch>
            <a:fillRect/>
          </a:stretch>
        </p:blipFill>
        <p:spPr>
          <a:xfrm>
            <a:off x="4343400" y="762000"/>
            <a:ext cx="4592782" cy="5943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latin typeface="Times New Roman" pitchFamily="18" charset="0"/>
                <a:cs typeface="Times New Roman" pitchFamily="18" charset="0"/>
              </a:rPr>
              <a:t>Street Reconstruction/Resurfacing</a:t>
            </a:r>
            <a:endParaRPr lang="en-US" dirty="0"/>
          </a:p>
        </p:txBody>
      </p:sp>
      <p:sp>
        <p:nvSpPr>
          <p:cNvPr id="4" name="TextBox 3"/>
          <p:cNvSpPr txBox="1"/>
          <p:nvPr/>
        </p:nvSpPr>
        <p:spPr>
          <a:xfrm>
            <a:off x="914400" y="762000"/>
            <a:ext cx="4798750" cy="461665"/>
          </a:xfrm>
          <a:prstGeom prst="rect">
            <a:avLst/>
          </a:prstGeom>
          <a:noFill/>
        </p:spPr>
        <p:txBody>
          <a:bodyPr wrap="none" rtlCol="0">
            <a:spAutoFit/>
          </a:bodyPr>
          <a:lstStyle/>
          <a:p>
            <a:r>
              <a:rPr lang="en-US" sz="2400" dirty="0" smtClean="0">
                <a:solidFill>
                  <a:srgbClr val="C00000"/>
                </a:solidFill>
                <a:latin typeface="Times New Roman" pitchFamily="18" charset="0"/>
                <a:cs typeface="Times New Roman" pitchFamily="18" charset="0"/>
              </a:rPr>
              <a:t>2.) Hot Mix Asphalt Overlay Projects</a:t>
            </a:r>
            <a:endParaRPr lang="en-US" sz="2400" dirty="0">
              <a:solidFill>
                <a:srgbClr val="C00000"/>
              </a:solidFill>
              <a:latin typeface="Times New Roman" pitchFamily="18" charset="0"/>
              <a:cs typeface="Times New Roman" pitchFamily="18" charset="0"/>
            </a:endParaRPr>
          </a:p>
        </p:txBody>
      </p:sp>
      <p:pic>
        <p:nvPicPr>
          <p:cNvPr id="7" name="Picture 6" descr="Repair 011.jpg"/>
          <p:cNvPicPr>
            <a:picLocks noChangeAspect="1"/>
          </p:cNvPicPr>
          <p:nvPr/>
        </p:nvPicPr>
        <p:blipFill>
          <a:blip r:embed="rId2" cstate="print"/>
          <a:stretch>
            <a:fillRect/>
          </a:stretch>
        </p:blipFill>
        <p:spPr>
          <a:xfrm>
            <a:off x="228600" y="1371600"/>
            <a:ext cx="4267200" cy="3200400"/>
          </a:xfrm>
          <a:prstGeom prst="rect">
            <a:avLst/>
          </a:prstGeom>
        </p:spPr>
      </p:pic>
      <p:pic>
        <p:nvPicPr>
          <p:cNvPr id="6" name="Picture 5" descr="Repair 022.jpg"/>
          <p:cNvPicPr>
            <a:picLocks noChangeAspect="1"/>
          </p:cNvPicPr>
          <p:nvPr/>
        </p:nvPicPr>
        <p:blipFill>
          <a:blip r:embed="rId3" cstate="print"/>
          <a:stretch>
            <a:fillRect/>
          </a:stretch>
        </p:blipFill>
        <p:spPr>
          <a:xfrm>
            <a:off x="4699000" y="1371600"/>
            <a:ext cx="4267200" cy="3200400"/>
          </a:xfrm>
          <a:prstGeom prst="rect">
            <a:avLst/>
          </a:prstGeom>
        </p:spPr>
      </p:pic>
      <p:pic>
        <p:nvPicPr>
          <p:cNvPr id="8" name="Picture 7" descr="Repair 021.jpg"/>
          <p:cNvPicPr>
            <a:picLocks noChangeAspect="1"/>
          </p:cNvPicPr>
          <p:nvPr/>
        </p:nvPicPr>
        <p:blipFill>
          <a:blip r:embed="rId4" cstate="print"/>
          <a:stretch>
            <a:fillRect/>
          </a:stretch>
        </p:blipFill>
        <p:spPr>
          <a:xfrm>
            <a:off x="2590800" y="3943350"/>
            <a:ext cx="3886200" cy="29146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latin typeface="Times New Roman" pitchFamily="18" charset="0"/>
                <a:cs typeface="Times New Roman" pitchFamily="18" charset="0"/>
              </a:rPr>
              <a:t>Street Reconstruction/Resurfacing</a:t>
            </a:r>
            <a:endParaRPr lang="en-US" dirty="0"/>
          </a:p>
        </p:txBody>
      </p:sp>
      <p:sp>
        <p:nvSpPr>
          <p:cNvPr id="4" name="TextBox 3"/>
          <p:cNvSpPr txBox="1"/>
          <p:nvPr/>
        </p:nvSpPr>
        <p:spPr>
          <a:xfrm>
            <a:off x="914400" y="762000"/>
            <a:ext cx="4798750" cy="461665"/>
          </a:xfrm>
          <a:prstGeom prst="rect">
            <a:avLst/>
          </a:prstGeom>
          <a:noFill/>
        </p:spPr>
        <p:txBody>
          <a:bodyPr wrap="none" rtlCol="0">
            <a:spAutoFit/>
          </a:bodyPr>
          <a:lstStyle/>
          <a:p>
            <a:r>
              <a:rPr lang="en-US" sz="2400" dirty="0" smtClean="0">
                <a:solidFill>
                  <a:srgbClr val="C00000"/>
                </a:solidFill>
                <a:latin typeface="Times New Roman" pitchFamily="18" charset="0"/>
                <a:cs typeface="Times New Roman" pitchFamily="18" charset="0"/>
              </a:rPr>
              <a:t>2.) Hot Mix Asphalt Overlay Projects</a:t>
            </a:r>
            <a:endParaRPr lang="en-US" sz="2400" dirty="0">
              <a:solidFill>
                <a:srgbClr val="C00000"/>
              </a:solidFill>
              <a:latin typeface="Times New Roman" pitchFamily="18" charset="0"/>
              <a:cs typeface="Times New Roman" pitchFamily="18" charset="0"/>
            </a:endParaRPr>
          </a:p>
        </p:txBody>
      </p:sp>
      <p:pic>
        <p:nvPicPr>
          <p:cNvPr id="6" name="Picture 5" descr="Repair 021.jpg"/>
          <p:cNvPicPr>
            <a:picLocks noChangeAspect="1"/>
          </p:cNvPicPr>
          <p:nvPr/>
        </p:nvPicPr>
        <p:blipFill>
          <a:blip r:embed="rId2" cstate="print"/>
          <a:stretch>
            <a:fillRect/>
          </a:stretch>
        </p:blipFill>
        <p:spPr>
          <a:xfrm>
            <a:off x="838200" y="1143000"/>
            <a:ext cx="7416800" cy="5562600"/>
          </a:xfrm>
          <a:prstGeom prst="rect">
            <a:avLst/>
          </a:prstGeom>
        </p:spPr>
      </p:pic>
      <p:sp>
        <p:nvSpPr>
          <p:cNvPr id="7" name="TextBox 6"/>
          <p:cNvSpPr txBox="1"/>
          <p:nvPr/>
        </p:nvSpPr>
        <p:spPr>
          <a:xfrm>
            <a:off x="4419600" y="5334000"/>
            <a:ext cx="1066800" cy="369332"/>
          </a:xfrm>
          <a:prstGeom prst="rect">
            <a:avLst/>
          </a:prstGeom>
          <a:noFill/>
        </p:spPr>
        <p:txBody>
          <a:bodyPr wrap="square" rtlCol="0">
            <a:spAutoFit/>
          </a:bodyPr>
          <a:lstStyle/>
          <a:p>
            <a:r>
              <a:rPr lang="en-US" b="1" i="1" dirty="0" smtClean="0">
                <a:solidFill>
                  <a:schemeClr val="bg1"/>
                </a:solidFill>
                <a:effectLst>
                  <a:outerShdw blurRad="38100" dist="38100" dir="2700000" algn="tl">
                    <a:srgbClr val="000000">
                      <a:alpha val="43137"/>
                    </a:srgbClr>
                  </a:outerShdw>
                </a:effectLst>
              </a:rPr>
              <a:t>Before</a:t>
            </a:r>
          </a:p>
        </p:txBody>
      </p:sp>
      <p:sp>
        <p:nvSpPr>
          <p:cNvPr id="8" name="TextBox 7"/>
          <p:cNvSpPr txBox="1"/>
          <p:nvPr/>
        </p:nvSpPr>
        <p:spPr>
          <a:xfrm>
            <a:off x="1295400" y="5257800"/>
            <a:ext cx="864339" cy="369332"/>
          </a:xfrm>
          <a:prstGeom prst="rect">
            <a:avLst/>
          </a:prstGeom>
          <a:noFill/>
        </p:spPr>
        <p:txBody>
          <a:bodyPr wrap="square" rtlCol="0">
            <a:spAutoFit/>
          </a:bodyPr>
          <a:lstStyle/>
          <a:p>
            <a:r>
              <a:rPr lang="en-US" b="1" i="1" dirty="0" smtClean="0"/>
              <a:t>After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467600" cy="1143000"/>
          </a:xfrm>
        </p:spPr>
        <p:txBody>
          <a:bodyPr>
            <a:noAutofit/>
          </a:bodyPr>
          <a:lstStyle/>
          <a:p>
            <a:pPr algn="ctr"/>
            <a:r>
              <a:rPr lang="en-US" sz="7200" b="1" dirty="0" smtClean="0">
                <a:latin typeface="Times New Roman" pitchFamily="18" charset="0"/>
                <a:cs typeface="Times New Roman" pitchFamily="18" charset="0"/>
              </a:rPr>
              <a:t>Thank You</a:t>
            </a:r>
            <a:endParaRPr lang="en-US" sz="7200" b="1"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latin typeface="Times New Roman" pitchFamily="18" charset="0"/>
                <a:cs typeface="Times New Roman" pitchFamily="18" charset="0"/>
              </a:rPr>
              <a:t>Background Information</a:t>
            </a:r>
            <a:endParaRPr lang="en-US" dirty="0"/>
          </a:p>
        </p:txBody>
      </p:sp>
      <p:sp>
        <p:nvSpPr>
          <p:cNvPr id="5" name="TextBox 4"/>
          <p:cNvSpPr txBox="1"/>
          <p:nvPr/>
        </p:nvSpPr>
        <p:spPr>
          <a:xfrm>
            <a:off x="533400" y="1828800"/>
            <a:ext cx="8001000" cy="5355312"/>
          </a:xfrm>
          <a:prstGeom prst="rect">
            <a:avLst/>
          </a:prstGeom>
          <a:noFill/>
        </p:spPr>
        <p:txBody>
          <a:bodyPr wrap="square" rtlCol="0">
            <a:spAutoFit/>
          </a:bodyPr>
          <a:lstStyle/>
          <a:p>
            <a:r>
              <a:rPr lang="en-US" dirty="0" smtClean="0">
                <a:latin typeface="Times New Roman" pitchFamily="18" charset="0"/>
                <a:cs typeface="Times New Roman" pitchFamily="18" charset="0"/>
              </a:rPr>
              <a:t>The City runs on an annual budget of approximately $60 million</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Heavy burden upon the City to support the EPA mandated Sewer Separation work</a:t>
            </a:r>
          </a:p>
          <a:p>
            <a:r>
              <a:rPr lang="en-US" dirty="0" smtClean="0">
                <a:latin typeface="Times New Roman" pitchFamily="18" charset="0"/>
                <a:cs typeface="Times New Roman" pitchFamily="18" charset="0"/>
              </a:rPr>
              <a:t>	- Set Compliance Schedule (completion date of 2036)</a:t>
            </a:r>
          </a:p>
          <a:p>
            <a:r>
              <a:rPr lang="en-US" dirty="0" smtClean="0">
                <a:latin typeface="Times New Roman" pitchFamily="18" charset="0"/>
                <a:cs typeface="Times New Roman" pitchFamily="18" charset="0"/>
              </a:rPr>
              <a:t>	- The total estimated cost of this effort is $160,000,000</a:t>
            </a:r>
          </a:p>
          <a:p>
            <a:r>
              <a:rPr lang="en-US" dirty="0" smtClean="0">
                <a:latin typeface="Times New Roman" pitchFamily="18" charset="0"/>
                <a:cs typeface="Times New Roman" pitchFamily="18" charset="0"/>
              </a:rPr>
              <a:t>	- To date, the City has spent approximately $68,000,000.</a:t>
            </a:r>
          </a:p>
          <a:p>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Street Reconstruction/Resurfacing Budgets</a:t>
            </a:r>
          </a:p>
          <a:p>
            <a:r>
              <a:rPr lang="en-US" dirty="0" smtClean="0">
                <a:latin typeface="Times New Roman" pitchFamily="18" charset="0"/>
                <a:cs typeface="Times New Roman" pitchFamily="18" charset="0"/>
              </a:rPr>
              <a:t>	- Road Use ($850,000)</a:t>
            </a:r>
          </a:p>
          <a:p>
            <a:r>
              <a:rPr lang="en-US" dirty="0" smtClean="0">
                <a:latin typeface="Times New Roman" pitchFamily="18" charset="0"/>
                <a:cs typeface="Times New Roman" pitchFamily="18" charset="0"/>
              </a:rPr>
              <a:t>	- LOST ($1.2 million)</a:t>
            </a:r>
          </a:p>
          <a:p>
            <a:r>
              <a:rPr lang="en-US" dirty="0" smtClean="0">
                <a:latin typeface="Times New Roman" pitchFamily="18" charset="0"/>
                <a:cs typeface="Times New Roman" pitchFamily="18" charset="0"/>
              </a:rPr>
              <a:t>	- CIP</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 FY 15 = $1,990,000.00</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 FY 17 = $2,790,312.00</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 FY 19 = $3,100,000.00</a:t>
            </a:r>
          </a:p>
          <a:p>
            <a:endParaRPr lang="en-US" dirty="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 ($4 million- changes annually depending on Bonding cycle)</a:t>
            </a:r>
          </a:p>
        </p:txBody>
      </p:sp>
      <p:sp>
        <p:nvSpPr>
          <p:cNvPr id="4" name="TextBox 3"/>
          <p:cNvSpPr txBox="1"/>
          <p:nvPr/>
        </p:nvSpPr>
        <p:spPr>
          <a:xfrm>
            <a:off x="457200" y="1143000"/>
            <a:ext cx="2377574"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BUDGETING</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2133463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latin typeface="Times New Roman" pitchFamily="18" charset="0"/>
                <a:cs typeface="Times New Roman" pitchFamily="18" charset="0"/>
              </a:rPr>
              <a:t>Goals of the Selection Process</a:t>
            </a:r>
            <a:endParaRPr lang="en-US" dirty="0"/>
          </a:p>
        </p:txBody>
      </p:sp>
      <p:sp>
        <p:nvSpPr>
          <p:cNvPr id="5" name="TextBox 4"/>
          <p:cNvSpPr txBox="1"/>
          <p:nvPr/>
        </p:nvSpPr>
        <p:spPr>
          <a:xfrm>
            <a:off x="457200" y="1371600"/>
            <a:ext cx="8001000" cy="4524315"/>
          </a:xfrm>
          <a:prstGeom prst="rect">
            <a:avLst/>
          </a:prstGeom>
          <a:noFill/>
        </p:spPr>
        <p:txBody>
          <a:bodyPr wrap="square" rtlCol="0">
            <a:spAutoFit/>
          </a:bodyPr>
          <a:lstStyle/>
          <a:p>
            <a:r>
              <a:rPr lang="en-US" sz="2400" dirty="0" smtClean="0">
                <a:latin typeface="Times New Roman" pitchFamily="18" charset="0"/>
                <a:cs typeface="Times New Roman" pitchFamily="18" charset="0"/>
              </a:rPr>
              <a:t>- To </a:t>
            </a:r>
            <a:r>
              <a:rPr lang="en-US" sz="2400" dirty="0">
                <a:latin typeface="Times New Roman" pitchFamily="18" charset="0"/>
                <a:cs typeface="Times New Roman" pitchFamily="18" charset="0"/>
              </a:rPr>
              <a:t>preserve and/or improve the overall condition of city streets. </a:t>
            </a:r>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 To </a:t>
            </a:r>
            <a:r>
              <a:rPr lang="en-US" sz="2400" dirty="0">
                <a:latin typeface="Times New Roman" pitchFamily="18" charset="0"/>
                <a:cs typeface="Times New Roman" pitchFamily="18" charset="0"/>
              </a:rPr>
              <a:t>provide the best street condition for the largest number of drivers. </a:t>
            </a:r>
          </a:p>
          <a:p>
            <a:endParaRPr lang="en-US" sz="2400" dirty="0">
              <a:latin typeface="Times New Roman" pitchFamily="18" charset="0"/>
              <a:cs typeface="Times New Roman" pitchFamily="18" charset="0"/>
            </a:endParaRPr>
          </a:p>
          <a:p>
            <a:r>
              <a:rPr lang="en-US" sz="2400" dirty="0" smtClean="0">
                <a:latin typeface="Times New Roman" pitchFamily="18" charset="0"/>
                <a:cs typeface="Times New Roman" pitchFamily="18" charset="0"/>
              </a:rPr>
              <a:t>- To </a:t>
            </a:r>
            <a:r>
              <a:rPr lang="en-US" sz="2400" dirty="0">
                <a:latin typeface="Times New Roman" pitchFamily="18" charset="0"/>
                <a:cs typeface="Times New Roman" pitchFamily="18" charset="0"/>
              </a:rPr>
              <a:t>reduce maintenance costs. </a:t>
            </a:r>
          </a:p>
          <a:p>
            <a:endParaRPr lang="en-US" sz="2400" dirty="0">
              <a:latin typeface="Times New Roman" pitchFamily="18" charset="0"/>
              <a:cs typeface="Times New Roman" pitchFamily="18" charset="0"/>
            </a:endParaRPr>
          </a:p>
          <a:p>
            <a:r>
              <a:rPr lang="en-US" sz="2400" dirty="0" smtClean="0">
                <a:latin typeface="Times New Roman" pitchFamily="18" charset="0"/>
                <a:cs typeface="Times New Roman" pitchFamily="18" charset="0"/>
              </a:rPr>
              <a:t>- To </a:t>
            </a:r>
            <a:r>
              <a:rPr lang="en-US" sz="2400" dirty="0">
                <a:latin typeface="Times New Roman" pitchFamily="18" charset="0"/>
                <a:cs typeface="Times New Roman" pitchFamily="18" charset="0"/>
              </a:rPr>
              <a:t>use an objective and repeatable process. </a:t>
            </a:r>
          </a:p>
          <a:p>
            <a:endParaRPr lang="en-US" sz="2400" dirty="0">
              <a:latin typeface="Times New Roman" pitchFamily="18" charset="0"/>
              <a:cs typeface="Times New Roman" pitchFamily="18" charset="0"/>
            </a:endParaRPr>
          </a:p>
          <a:p>
            <a:r>
              <a:rPr lang="en-US" sz="2400" dirty="0" smtClean="0">
                <a:latin typeface="Times New Roman" pitchFamily="18" charset="0"/>
                <a:cs typeface="Times New Roman" pitchFamily="18" charset="0"/>
              </a:rPr>
              <a:t>- To </a:t>
            </a:r>
            <a:r>
              <a:rPr lang="en-US" sz="2400" dirty="0">
                <a:latin typeface="Times New Roman" pitchFamily="18" charset="0"/>
                <a:cs typeface="Times New Roman" pitchFamily="18" charset="0"/>
              </a:rPr>
              <a:t>coordinate street improvement in an efficient manner</a:t>
            </a:r>
            <a:r>
              <a:rPr lang="en-US" sz="2400" dirty="0" smtClean="0">
                <a:latin typeface="Times New Roman" pitchFamily="18" charset="0"/>
                <a:cs typeface="Times New Roman" pitchFamily="18" charset="0"/>
              </a:rPr>
              <a:t>. The City runs on an annual budget of approximately $60 million</a:t>
            </a:r>
          </a:p>
        </p:txBody>
      </p:sp>
    </p:spTree>
    <p:extLst>
      <p:ext uri="{BB962C8B-B14F-4D97-AF65-F5344CB8AC3E}">
        <p14:creationId xmlns:p14="http://schemas.microsoft.com/office/powerpoint/2010/main" val="1833354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381000"/>
            <a:ext cx="8001000" cy="6001643"/>
          </a:xfrm>
          <a:prstGeom prst="rect">
            <a:avLst/>
          </a:prstGeom>
          <a:noFill/>
        </p:spPr>
        <p:txBody>
          <a:bodyPr wrap="square" rtlCol="0">
            <a:spAutoFit/>
          </a:bodyPr>
          <a:lstStyle/>
          <a:p>
            <a:r>
              <a:rPr lang="en-US" sz="2400" dirty="0">
                <a:latin typeface="Times New Roman" pitchFamily="18" charset="0"/>
                <a:cs typeface="Times New Roman" pitchFamily="18" charset="0"/>
              </a:rPr>
              <a:t>The Department of Public Works considers a number of factors when determining the highest priority streets for reconstruction or resurfacing. The first two important factors are the "Remaining Service Life" and the traffic volume (average daily traffic) of the street.</a:t>
            </a:r>
          </a:p>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To maximize the benefits of the paving program, the City prioritizes the streets with the lowest remaining service life and the highest average daily </a:t>
            </a:r>
            <a:r>
              <a:rPr lang="en-US" sz="2400" dirty="0" smtClean="0">
                <a:latin typeface="Times New Roman" pitchFamily="18" charset="0"/>
                <a:cs typeface="Times New Roman" pitchFamily="18" charset="0"/>
              </a:rPr>
              <a:t>traffic.</a:t>
            </a:r>
          </a:p>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We utilize two standard methods, w</a:t>
            </a:r>
            <a:r>
              <a:rPr lang="en-US" sz="2400" dirty="0" smtClean="0">
                <a:latin typeface="Times New Roman" pitchFamily="18" charset="0"/>
                <a:cs typeface="Times New Roman" pitchFamily="18" charset="0"/>
              </a:rPr>
              <a:t>e </a:t>
            </a:r>
            <a:r>
              <a:rPr lang="en-US" sz="2400" dirty="0">
                <a:latin typeface="Times New Roman" pitchFamily="18" charset="0"/>
                <a:cs typeface="Times New Roman" pitchFamily="18" charset="0"/>
              </a:rPr>
              <a:t>first review the Iowa Pavement Management Program (IPMP) </a:t>
            </a:r>
            <a:r>
              <a:rPr lang="en-US" sz="2400" dirty="0" smtClean="0">
                <a:latin typeface="Times New Roman" pitchFamily="18" charset="0"/>
                <a:cs typeface="Times New Roman" pitchFamily="18" charset="0"/>
              </a:rPr>
              <a:t>data </a:t>
            </a:r>
            <a:r>
              <a:rPr lang="en-US" sz="2400" dirty="0" smtClean="0">
                <a:latin typeface="Times New Roman" pitchFamily="18" charset="0"/>
                <a:cs typeface="Times New Roman" pitchFamily="18" charset="0"/>
              </a:rPr>
              <a:t>which </a:t>
            </a:r>
            <a:r>
              <a:rPr lang="en-US" sz="2400" dirty="0">
                <a:latin typeface="Times New Roman" pitchFamily="18" charset="0"/>
                <a:cs typeface="Times New Roman" pitchFamily="18" charset="0"/>
              </a:rPr>
              <a:t>uses accurate past and projected pavement conditions to optimize cost effective decisions on roadway maintenance. (See attached example). This information along with visual inspection are used when selecting streets.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685800"/>
            <a:ext cx="8001000" cy="5262979"/>
          </a:xfrm>
          <a:prstGeom prst="rect">
            <a:avLst/>
          </a:prstGeom>
          <a:noFill/>
        </p:spPr>
        <p:txBody>
          <a:bodyPr wrap="square" rtlCol="0">
            <a:spAutoFit/>
          </a:bodyPr>
          <a:lstStyle/>
          <a:p>
            <a:r>
              <a:rPr lang="en-US" sz="2400">
                <a:latin typeface="Times New Roman" pitchFamily="18" charset="0"/>
                <a:cs typeface="Times New Roman" pitchFamily="18" charset="0"/>
              </a:rPr>
              <a:t>We then take into account recently completed work and future work including municipal and utility work. We then overlay our current federally mandated 25 year compliance schedule for areas of future known separation. In these areas the streets are deferred until the area is in the design stages.</a:t>
            </a:r>
          </a:p>
          <a:p>
            <a:endParaRPr lang="en-US" sz="2400">
              <a:latin typeface="Times New Roman" pitchFamily="18" charset="0"/>
              <a:cs typeface="Times New Roman" pitchFamily="18" charset="0"/>
            </a:endParaRPr>
          </a:p>
          <a:p>
            <a:r>
              <a:rPr lang="en-US" sz="2400">
                <a:latin typeface="Times New Roman" pitchFamily="18" charset="0"/>
                <a:cs typeface="Times New Roman" pitchFamily="18" charset="0"/>
              </a:rPr>
              <a:t>As part of the detailed assessment process we review the condition of the sanitary sewer to determine if rehabilitation or replacement is required, this step dictates if resurfacing is possible or complete replacement is required. </a:t>
            </a:r>
          </a:p>
          <a:p>
            <a:endParaRPr lang="en-US" sz="2400">
              <a:latin typeface="Times New Roman" pitchFamily="18" charset="0"/>
              <a:cs typeface="Times New Roman" pitchFamily="18" charset="0"/>
            </a:endParaRPr>
          </a:p>
          <a:p>
            <a:r>
              <a:rPr lang="en-US" sz="2400">
                <a:latin typeface="Times New Roman" pitchFamily="18" charset="0"/>
                <a:cs typeface="Times New Roman" pitchFamily="18" charset="0"/>
              </a:rPr>
              <a:t>We then review water main break history and coordinate with OWW for main replacement consideration. If the design will allow we locate new mains outside of pavement areas.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704399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457200"/>
            <a:ext cx="8001000" cy="6370975"/>
          </a:xfrm>
          <a:prstGeom prst="rect">
            <a:avLst/>
          </a:prstGeom>
          <a:noFill/>
        </p:spPr>
        <p:txBody>
          <a:bodyPr wrap="square" rtlCol="0">
            <a:spAutoFit/>
          </a:bodyPr>
          <a:lstStyle/>
          <a:p>
            <a:r>
              <a:rPr lang="en-US" sz="2400" dirty="0">
                <a:latin typeface="Times New Roman" pitchFamily="18" charset="0"/>
                <a:cs typeface="Times New Roman" pitchFamily="18" charset="0"/>
              </a:rPr>
              <a:t>We then review all funding options to determine funding levels for each street classifications. One important factor to note is each funding source has specific uses and can be used on specific project types or street classifications. An example would be Statewide Transportation Improvement Program (STIP) </a:t>
            </a:r>
            <a:r>
              <a:rPr lang="en-US" sz="2400" dirty="0" smtClean="0">
                <a:latin typeface="Times New Roman" pitchFamily="18" charset="0"/>
                <a:cs typeface="Times New Roman" pitchFamily="18" charset="0"/>
              </a:rPr>
              <a:t>programed </a:t>
            </a:r>
            <a:r>
              <a:rPr lang="en-US" sz="2400" dirty="0">
                <a:latin typeface="Times New Roman" pitchFamily="18" charset="0"/>
                <a:cs typeface="Times New Roman" pitchFamily="18" charset="0"/>
              </a:rPr>
              <a:t>on minor </a:t>
            </a:r>
            <a:r>
              <a:rPr lang="en-US" sz="2400" dirty="0" smtClean="0">
                <a:latin typeface="Times New Roman" pitchFamily="18" charset="0"/>
                <a:cs typeface="Times New Roman" pitchFamily="18" charset="0"/>
              </a:rPr>
              <a:t>arterials such as, </a:t>
            </a:r>
            <a:r>
              <a:rPr lang="en-US" sz="2400" dirty="0">
                <a:latin typeface="Times New Roman" pitchFamily="18" charset="0"/>
                <a:cs typeface="Times New Roman" pitchFamily="18" charset="0"/>
              </a:rPr>
              <a:t>Milner Street (</a:t>
            </a:r>
            <a:r>
              <a:rPr lang="en-US" sz="2400" dirty="0" err="1">
                <a:latin typeface="Times New Roman" pitchFamily="18" charset="0"/>
                <a:cs typeface="Times New Roman" pitchFamily="18" charset="0"/>
              </a:rPr>
              <a:t>Burrhus</a:t>
            </a:r>
            <a:r>
              <a:rPr lang="en-US" sz="2400" dirty="0">
                <a:latin typeface="Times New Roman" pitchFamily="18" charset="0"/>
                <a:cs typeface="Times New Roman" pitchFamily="18" charset="0"/>
              </a:rPr>
              <a:t> to Mary) or Main Street (Jeff to Vine) or </a:t>
            </a:r>
            <a:r>
              <a:rPr lang="en-US" sz="2400" dirty="0" smtClean="0">
                <a:latin typeface="Times New Roman" pitchFamily="18" charset="0"/>
                <a:cs typeface="Times New Roman" pitchFamily="18" charset="0"/>
              </a:rPr>
              <a:t>the Traffic </a:t>
            </a:r>
            <a:r>
              <a:rPr lang="en-US" sz="2400" dirty="0">
                <a:latin typeface="Times New Roman" pitchFamily="18" charset="0"/>
                <a:cs typeface="Times New Roman" pitchFamily="18" charset="0"/>
              </a:rPr>
              <a:t>Safety Transportation Improvement Program (TSIP) used for improvements on the Richmond &amp; Ferry and Albia Rd &amp; Wapello Street intersections.</a:t>
            </a:r>
          </a:p>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Once needs are determined and </a:t>
            </a:r>
            <a:r>
              <a:rPr lang="en-US" sz="2400" dirty="0" smtClean="0">
                <a:latin typeface="Times New Roman" pitchFamily="18" charset="0"/>
                <a:cs typeface="Times New Roman" pitchFamily="18" charset="0"/>
              </a:rPr>
              <a:t>local funding </a:t>
            </a:r>
            <a:r>
              <a:rPr lang="en-US" sz="2400" dirty="0">
                <a:latin typeface="Times New Roman" pitchFamily="18" charset="0"/>
                <a:cs typeface="Times New Roman" pitchFamily="18" charset="0"/>
              </a:rPr>
              <a:t>option identified we review if </a:t>
            </a:r>
            <a:r>
              <a:rPr lang="en-US" sz="2400" dirty="0" smtClean="0">
                <a:latin typeface="Times New Roman" pitchFamily="18" charset="0"/>
                <a:cs typeface="Times New Roman" pitchFamily="18" charset="0"/>
              </a:rPr>
              <a:t>any grant funds </a:t>
            </a:r>
            <a:r>
              <a:rPr lang="en-US" sz="2400" dirty="0">
                <a:latin typeface="Times New Roman" pitchFamily="18" charset="0"/>
                <a:cs typeface="Times New Roman" pitchFamily="18" charset="0"/>
              </a:rPr>
              <a:t>are </a:t>
            </a:r>
            <a:r>
              <a:rPr lang="en-US" sz="2400" dirty="0" smtClean="0">
                <a:latin typeface="Times New Roman" pitchFamily="18" charset="0"/>
                <a:cs typeface="Times New Roman" pitchFamily="18" charset="0"/>
              </a:rPr>
              <a:t>possible matches. </a:t>
            </a:r>
            <a:r>
              <a:rPr lang="en-US" sz="2400" dirty="0">
                <a:latin typeface="Times New Roman" pitchFamily="18" charset="0"/>
                <a:cs typeface="Times New Roman" pitchFamily="18" charset="0"/>
              </a:rPr>
              <a:t>Street Replacement project schedules can be dependent on grant awards and have been delayed to be in a position to receive funds. </a:t>
            </a:r>
            <a:r>
              <a:rPr lang="en-US" sz="2400" dirty="0" smtClean="0">
                <a:latin typeface="Times New Roman" pitchFamily="18" charset="0"/>
                <a:cs typeface="Times New Roman" pitchFamily="18" charset="0"/>
              </a:rPr>
              <a:t>An example is the Market Street Bridge which was listed for eight years before we were awarded $1,000,000 </a:t>
            </a:r>
            <a:r>
              <a:rPr lang="en-US" sz="2400" dirty="0" smtClean="0">
                <a:latin typeface="Times New Roman" pitchFamily="18" charset="0"/>
                <a:cs typeface="Times New Roman" pitchFamily="18" charset="0"/>
              </a:rPr>
              <a:t>dollars.</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594546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685800"/>
            <a:ext cx="8001000" cy="3785652"/>
          </a:xfrm>
          <a:prstGeom prst="rect">
            <a:avLst/>
          </a:prstGeom>
          <a:noFill/>
        </p:spPr>
        <p:txBody>
          <a:bodyPr wrap="square" rtlCol="0">
            <a:spAutoFit/>
          </a:bodyPr>
          <a:lstStyle/>
          <a:p>
            <a:r>
              <a:rPr lang="en-US" sz="2400" dirty="0">
                <a:latin typeface="Times New Roman" pitchFamily="18" charset="0"/>
                <a:cs typeface="Times New Roman" pitchFamily="18" charset="0"/>
              </a:rPr>
              <a:t>Other outside factors that have to be considered are plans from Community organizations such as Main Street Iowa and Legacy Foundation. Often these plans include infrastructure </a:t>
            </a:r>
            <a:r>
              <a:rPr lang="en-US" sz="2400" dirty="0" smtClean="0">
                <a:latin typeface="Times New Roman" pitchFamily="18" charset="0"/>
                <a:cs typeface="Times New Roman" pitchFamily="18" charset="0"/>
              </a:rPr>
              <a:t>needs that </a:t>
            </a:r>
            <a:r>
              <a:rPr lang="en-US" sz="2400" dirty="0">
                <a:latin typeface="Times New Roman" pitchFamily="18" charset="0"/>
                <a:cs typeface="Times New Roman" pitchFamily="18" charset="0"/>
              </a:rPr>
              <a:t>the </a:t>
            </a:r>
            <a:r>
              <a:rPr lang="en-US" sz="2400" dirty="0" smtClean="0">
                <a:latin typeface="Times New Roman" pitchFamily="18" charset="0"/>
                <a:cs typeface="Times New Roman" pitchFamily="18" charset="0"/>
              </a:rPr>
              <a:t>City is identified as a funding partner.</a:t>
            </a:r>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As with most municipalities our infrastructure needs far exceed our revenues sources</a:t>
            </a:r>
            <a:r>
              <a:rPr lang="en-US" sz="2400" dirty="0" smtClean="0">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a:p>
            <a:r>
              <a:rPr lang="en-US" sz="2400" dirty="0" smtClean="0">
                <a:latin typeface="Times New Roman" pitchFamily="18" charset="0"/>
                <a:cs typeface="Times New Roman" pitchFamily="18" charset="0"/>
              </a:rPr>
              <a:t>Once streets are selected we </a:t>
            </a:r>
            <a:r>
              <a:rPr lang="en-US" sz="2400" dirty="0">
                <a:latin typeface="Times New Roman" pitchFamily="18" charset="0"/>
                <a:cs typeface="Times New Roman" pitchFamily="18" charset="0"/>
              </a:rPr>
              <a:t>finalize </a:t>
            </a:r>
            <a:r>
              <a:rPr lang="en-US" sz="2400" dirty="0" smtClean="0">
                <a:latin typeface="Times New Roman" pitchFamily="18" charset="0"/>
                <a:cs typeface="Times New Roman" pitchFamily="18" charset="0"/>
              </a:rPr>
              <a:t>a </a:t>
            </a:r>
            <a:r>
              <a:rPr lang="en-US" sz="2400" dirty="0">
                <a:latin typeface="Times New Roman" pitchFamily="18" charset="0"/>
                <a:cs typeface="Times New Roman" pitchFamily="18" charset="0"/>
              </a:rPr>
              <a:t>project list with estimates and submit for </a:t>
            </a:r>
            <a:r>
              <a:rPr lang="en-US" sz="2400" dirty="0" smtClean="0">
                <a:latin typeface="Times New Roman" pitchFamily="18" charset="0"/>
                <a:cs typeface="Times New Roman" pitchFamily="18" charset="0"/>
              </a:rPr>
              <a:t>council’s final selection </a:t>
            </a:r>
            <a:r>
              <a:rPr lang="en-US" sz="2400" dirty="0">
                <a:latin typeface="Times New Roman" pitchFamily="18" charset="0"/>
                <a:cs typeface="Times New Roman" pitchFamily="18" charset="0"/>
              </a:rPr>
              <a:t>and approval. </a:t>
            </a:r>
          </a:p>
        </p:txBody>
      </p:sp>
    </p:spTree>
    <p:extLst>
      <p:ext uri="{BB962C8B-B14F-4D97-AF65-F5344CB8AC3E}">
        <p14:creationId xmlns:p14="http://schemas.microsoft.com/office/powerpoint/2010/main" val="2132554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normAutofit/>
          </a:bodyPr>
          <a:lstStyle/>
          <a:p>
            <a:r>
              <a:rPr lang="en-US" dirty="0" smtClean="0">
                <a:latin typeface="Times New Roman" pitchFamily="18" charset="0"/>
                <a:cs typeface="Times New Roman" pitchFamily="18" charset="0"/>
              </a:rPr>
              <a:t>Criteria for Street Resurfacing</a:t>
            </a:r>
            <a:endParaRPr lang="en-US" dirty="0"/>
          </a:p>
        </p:txBody>
      </p:sp>
      <p:sp>
        <p:nvSpPr>
          <p:cNvPr id="4" name="TextBox 3"/>
          <p:cNvSpPr txBox="1"/>
          <p:nvPr/>
        </p:nvSpPr>
        <p:spPr>
          <a:xfrm>
            <a:off x="571500" y="914400"/>
            <a:ext cx="8001000" cy="5416868"/>
          </a:xfrm>
          <a:prstGeom prst="rect">
            <a:avLst/>
          </a:prstGeom>
          <a:noFill/>
        </p:spPr>
        <p:txBody>
          <a:bodyPr wrap="square" rtlCol="0">
            <a:spAutoFit/>
          </a:bodyPr>
          <a:lstStyle/>
          <a:p>
            <a:r>
              <a:rPr lang="en-US" sz="2000" i="1" dirty="0" smtClean="0">
                <a:latin typeface="Times New Roman" pitchFamily="18" charset="0"/>
                <a:cs typeface="Times New Roman" pitchFamily="18" charset="0"/>
              </a:rPr>
              <a:t>The City uses a process that takes a number of factors into consideration before selecting streets to be improved. These factors include:</a:t>
            </a:r>
          </a:p>
          <a:p>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1.) Sewer Separation 25 year compliance schedule</a:t>
            </a:r>
          </a:p>
          <a:p>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2.) Sewer Main condition</a:t>
            </a:r>
          </a:p>
          <a:p>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3.) Water main condition and break history</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4.) Street </a:t>
            </a:r>
            <a:r>
              <a:rPr lang="en-US" dirty="0" err="1" smtClean="0">
                <a:latin typeface="Times New Roman" pitchFamily="18" charset="0"/>
                <a:cs typeface="Times New Roman" pitchFamily="18" charset="0"/>
              </a:rPr>
              <a:t>Classifiaction</a:t>
            </a:r>
            <a:endParaRPr lang="en-US" dirty="0" smtClean="0">
              <a:latin typeface="Times New Roman" pitchFamily="18" charset="0"/>
              <a:cs typeface="Times New Roman" pitchFamily="18" charset="0"/>
            </a:endParaRP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Minor Arterial</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Collector</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Local</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alley</a:t>
            </a:r>
          </a:p>
          <a:p>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5.) Traffic Volumes (may determine types of funding available)</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Standard Traffic counts</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Truck Counts</a:t>
            </a:r>
          </a:p>
        </p:txBody>
      </p:sp>
    </p:spTree>
  </p:cSld>
  <p:clrMapOvr>
    <a:masterClrMapping/>
  </p:clrMapOvr>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16628</TotalTime>
  <Words>1014</Words>
  <Application>Microsoft Office PowerPoint</Application>
  <PresentationFormat>On-screen Show (4:3)</PresentationFormat>
  <Paragraphs>187</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Franklin Gothic Book</vt:lpstr>
      <vt:lpstr>Times New Roman</vt:lpstr>
      <vt:lpstr>Wingdings 2</vt:lpstr>
      <vt:lpstr>Technic</vt:lpstr>
      <vt:lpstr>City of Ottumwa</vt:lpstr>
      <vt:lpstr>Background Information</vt:lpstr>
      <vt:lpstr>Background Information</vt:lpstr>
      <vt:lpstr>Goals of the Selection Process</vt:lpstr>
      <vt:lpstr>PowerPoint Presentation</vt:lpstr>
      <vt:lpstr>PowerPoint Presentation</vt:lpstr>
      <vt:lpstr>PowerPoint Presentation</vt:lpstr>
      <vt:lpstr>PowerPoint Presentation</vt:lpstr>
      <vt:lpstr>Criteria for Street Resurfacing</vt:lpstr>
      <vt:lpstr>PowerPoint Presentation</vt:lpstr>
      <vt:lpstr>Past Street Work</vt:lpstr>
      <vt:lpstr>Past Street Work</vt:lpstr>
      <vt:lpstr>Past Street Work</vt:lpstr>
      <vt:lpstr>Street Reconstruction/Resurfacing</vt:lpstr>
      <vt:lpstr>Street Reconstruction/Resurfacing</vt:lpstr>
      <vt:lpstr>Street Reconstruction/Resurfacing</vt:lpstr>
      <vt:lpstr>Street Reconstruction/Resurfacing</vt:lpstr>
      <vt:lpstr>Street Reconstruction/Resurfacing</vt:lpstr>
      <vt:lpstr>Street Reconstruction/Resurfacing</vt:lpstr>
      <vt:lpstr>Street Reconstruction/Resurfacing</vt:lpstr>
      <vt:lpstr>Street Reconstruction/Resurfacing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carlsonc</dc:creator>
  <cp:lastModifiedBy>Larry Seals</cp:lastModifiedBy>
  <cp:revision>358</cp:revision>
  <cp:lastPrinted>2019-10-15T20:25:27Z</cp:lastPrinted>
  <dcterms:created xsi:type="dcterms:W3CDTF">2016-10-10T15:08:04Z</dcterms:created>
  <dcterms:modified xsi:type="dcterms:W3CDTF">2019-10-16T15:12:20Z</dcterms:modified>
</cp:coreProperties>
</file>